
<file path=[Content_Types].xml><?xml version="1.0" encoding="utf-8"?>
<Types xmlns="http://schemas.openxmlformats.org/package/2006/content-types">
  <Default Extension="rels" ContentType="application/vnd.openxmlformats-package.relationships+xml"/>
  <Default Extension="doc" ContentType="application/msword"/>
  <Default Extension="xml" ContentType="application/xml"/>
  <Default Extension="jpeg" ContentType="image/jpeg"/>
  <Default Extension="vml" ContentType="application/vnd.openxmlformats-officedocument.vmlDrawing"/>
  <Default Extension="png" ContentType="image/png"/>
  <Default Extension="bin" ContentType="application/vnd.openxmlformats-officedocument.presentationml.printerSettings"/>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4"/>
  </p:notesMasterIdLst>
  <p:sldIdLst>
    <p:sldId id="257" r:id="rId2"/>
    <p:sldId id="259" r:id="rId3"/>
    <p:sldId id="260" r:id="rId4"/>
    <p:sldId id="261" r:id="rId5"/>
    <p:sldId id="262" r:id="rId6"/>
    <p:sldId id="263" r:id="rId7"/>
    <p:sldId id="367" r:id="rId8"/>
    <p:sldId id="270" r:id="rId9"/>
    <p:sldId id="279" r:id="rId10"/>
    <p:sldId id="361" r:id="rId11"/>
    <p:sldId id="277" r:id="rId12"/>
    <p:sldId id="363" r:id="rId13"/>
    <p:sldId id="348" r:id="rId14"/>
    <p:sldId id="349" r:id="rId15"/>
    <p:sldId id="350" r:id="rId16"/>
    <p:sldId id="275" r:id="rId17"/>
    <p:sldId id="364" r:id="rId18"/>
    <p:sldId id="280" r:id="rId19"/>
    <p:sldId id="314" r:id="rId20"/>
    <p:sldId id="315" r:id="rId21"/>
    <p:sldId id="287" r:id="rId22"/>
    <p:sldId id="283" r:id="rId23"/>
    <p:sldId id="284" r:id="rId24"/>
    <p:sldId id="285" r:id="rId25"/>
    <p:sldId id="286" r:id="rId26"/>
    <p:sldId id="300" r:id="rId27"/>
    <p:sldId id="365" r:id="rId28"/>
    <p:sldId id="351" r:id="rId29"/>
    <p:sldId id="352" r:id="rId30"/>
    <p:sldId id="353" r:id="rId31"/>
    <p:sldId id="354" r:id="rId32"/>
    <p:sldId id="302" r:id="rId33"/>
    <p:sldId id="309" r:id="rId34"/>
    <p:sldId id="368" r:id="rId35"/>
    <p:sldId id="303" r:id="rId36"/>
    <p:sldId id="356" r:id="rId37"/>
    <p:sldId id="311" r:id="rId38"/>
    <p:sldId id="312" r:id="rId39"/>
    <p:sldId id="355" r:id="rId40"/>
    <p:sldId id="318" r:id="rId41"/>
    <p:sldId id="325" r:id="rId42"/>
    <p:sldId id="326" r:id="rId43"/>
    <p:sldId id="345" r:id="rId44"/>
    <p:sldId id="347" r:id="rId45"/>
    <p:sldId id="333" r:id="rId46"/>
    <p:sldId id="335" r:id="rId47"/>
    <p:sldId id="337" r:id="rId48"/>
    <p:sldId id="339" r:id="rId49"/>
    <p:sldId id="338" r:id="rId50"/>
    <p:sldId id="366" r:id="rId51"/>
    <p:sldId id="340" r:id="rId52"/>
    <p:sldId id="358" r:id="rId5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B8FB6"/>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35441" autoAdjust="0"/>
  </p:normalViewPr>
  <p:slideViewPr>
    <p:cSldViewPr snapToGrid="0" snapToObjects="1">
      <p:cViewPr>
        <p:scale>
          <a:sx n="100" d="100"/>
          <a:sy n="100" d="100"/>
        </p:scale>
        <p:origin x="-880" y="4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39" Type="http://schemas.openxmlformats.org/officeDocument/2006/relationships/slide" Target="slides/slide38.xml"/><Relationship Id="rId7" Type="http://schemas.openxmlformats.org/officeDocument/2006/relationships/slide" Target="slides/slide6.xml"/><Relationship Id="rId43" Type="http://schemas.openxmlformats.org/officeDocument/2006/relationships/slide" Target="slides/slide42.xml"/><Relationship Id="rId25" Type="http://schemas.openxmlformats.org/officeDocument/2006/relationships/slide" Target="slides/slide24.xml"/><Relationship Id="rId10" Type="http://schemas.openxmlformats.org/officeDocument/2006/relationships/slide" Target="slides/slide9.xml"/><Relationship Id="rId50" Type="http://schemas.openxmlformats.org/officeDocument/2006/relationships/slide" Target="slides/slide49.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27" Type="http://schemas.openxmlformats.org/officeDocument/2006/relationships/slide" Target="slides/slide26.xml"/><Relationship Id="rId14" Type="http://schemas.openxmlformats.org/officeDocument/2006/relationships/slide" Target="slides/slide13.xml"/><Relationship Id="rId4" Type="http://schemas.openxmlformats.org/officeDocument/2006/relationships/slide" Target="slides/slide3.xml"/><Relationship Id="rId28" Type="http://schemas.openxmlformats.org/officeDocument/2006/relationships/slide" Target="slides/slide27.xml"/><Relationship Id="rId45" Type="http://schemas.openxmlformats.org/officeDocument/2006/relationships/slide" Target="slides/slide44.xml"/><Relationship Id="rId58" Type="http://schemas.openxmlformats.org/officeDocument/2006/relationships/theme" Target="theme/theme1.xml"/><Relationship Id="rId42" Type="http://schemas.openxmlformats.org/officeDocument/2006/relationships/slide" Target="slides/slide41.xml"/><Relationship Id="rId6" Type="http://schemas.openxmlformats.org/officeDocument/2006/relationships/slide" Target="slides/slide5.xml"/><Relationship Id="rId49" Type="http://schemas.openxmlformats.org/officeDocument/2006/relationships/slide" Target="slides/slide48.xml"/><Relationship Id="rId44" Type="http://schemas.openxmlformats.org/officeDocument/2006/relationships/slide" Target="slides/slide43.xml"/><Relationship Id="rId19" Type="http://schemas.openxmlformats.org/officeDocument/2006/relationships/slide" Target="slides/slide18.xml"/><Relationship Id="rId38" Type="http://schemas.openxmlformats.org/officeDocument/2006/relationships/slide" Target="slides/slide37.xml"/><Relationship Id="rId20" Type="http://schemas.openxmlformats.org/officeDocument/2006/relationships/slide" Target="slides/slide19.xml"/><Relationship Id="rId2" Type="http://schemas.openxmlformats.org/officeDocument/2006/relationships/slide" Target="slides/slide1.xml"/><Relationship Id="rId46" Type="http://schemas.openxmlformats.org/officeDocument/2006/relationships/slide" Target="slides/slide45.xml"/><Relationship Id="rId57" Type="http://schemas.openxmlformats.org/officeDocument/2006/relationships/viewProps" Target="viewProps.xml"/><Relationship Id="rId59" Type="http://schemas.openxmlformats.org/officeDocument/2006/relationships/tableStyles" Target="tableStyles.xml"/><Relationship Id="rId35" Type="http://schemas.openxmlformats.org/officeDocument/2006/relationships/slide" Target="slides/slide34.xml"/><Relationship Id="rId51" Type="http://schemas.openxmlformats.org/officeDocument/2006/relationships/slide" Target="slides/slide50.xml"/><Relationship Id="rId55" Type="http://schemas.openxmlformats.org/officeDocument/2006/relationships/printerSettings" Target="printerSettings/printerSettings1.bin"/><Relationship Id="rId31" Type="http://schemas.openxmlformats.org/officeDocument/2006/relationships/slide" Target="slides/slide30.xml"/><Relationship Id="rId34" Type="http://schemas.openxmlformats.org/officeDocument/2006/relationships/slide" Target="slides/slide33.xml"/><Relationship Id="rId40" Type="http://schemas.openxmlformats.org/officeDocument/2006/relationships/slide" Target="slides/slide39.xml"/><Relationship Id="rId36" Type="http://schemas.openxmlformats.org/officeDocument/2006/relationships/slide" Target="slides/slide35.xml"/><Relationship Id="rId1" Type="http://schemas.openxmlformats.org/officeDocument/2006/relationships/slideMaster" Target="slideMasters/slideMaster1.xml"/><Relationship Id="rId24" Type="http://schemas.openxmlformats.org/officeDocument/2006/relationships/slide" Target="slides/slide23.xml"/><Relationship Id="rId47" Type="http://schemas.openxmlformats.org/officeDocument/2006/relationships/slide" Target="slides/slide46.xml"/><Relationship Id="rId56" Type="http://schemas.openxmlformats.org/officeDocument/2006/relationships/presProps" Target="presProps.xml"/><Relationship Id="rId48" Type="http://schemas.openxmlformats.org/officeDocument/2006/relationships/slide" Target="slides/slide47.xml"/><Relationship Id="rId8" Type="http://schemas.openxmlformats.org/officeDocument/2006/relationships/slide" Target="slides/slide7.xml"/><Relationship Id="rId13" Type="http://schemas.openxmlformats.org/officeDocument/2006/relationships/slide" Target="slides/slide12.xml"/><Relationship Id="rId32" Type="http://schemas.openxmlformats.org/officeDocument/2006/relationships/slide" Target="slides/slide31.xml"/><Relationship Id="rId37" Type="http://schemas.openxmlformats.org/officeDocument/2006/relationships/slide" Target="slides/slide36.xml"/><Relationship Id="rId52" Type="http://schemas.openxmlformats.org/officeDocument/2006/relationships/slide" Target="slides/slide51.xml"/><Relationship Id="rId54" Type="http://schemas.openxmlformats.org/officeDocument/2006/relationships/notesMaster" Target="notesMasters/notesMaster1.xml"/><Relationship Id="rId12" Type="http://schemas.openxmlformats.org/officeDocument/2006/relationships/slide" Target="slides/slide11.xml"/><Relationship Id="rId3" Type="http://schemas.openxmlformats.org/officeDocument/2006/relationships/slide" Target="slides/slide2.xml"/><Relationship Id="rId23" Type="http://schemas.openxmlformats.org/officeDocument/2006/relationships/slide" Target="slides/slide22.xml"/><Relationship Id="rId53" Type="http://schemas.openxmlformats.org/officeDocument/2006/relationships/slide" Target="slides/slide52.xml"/><Relationship Id="rId26" Type="http://schemas.openxmlformats.org/officeDocument/2006/relationships/slide" Target="slides/slide25.xml"/><Relationship Id="rId30" Type="http://schemas.openxmlformats.org/officeDocument/2006/relationships/slide" Target="slides/slide29.xml"/><Relationship Id="rId11" Type="http://schemas.openxmlformats.org/officeDocument/2006/relationships/slide" Target="slides/slide10.xml"/><Relationship Id="rId29" Type="http://schemas.openxmlformats.org/officeDocument/2006/relationships/slide" Target="slides/slide28.xml"/><Relationship Id="rId16" Type="http://schemas.openxmlformats.org/officeDocument/2006/relationships/slide" Target="slides/slide15.xml"/><Relationship Id="rId33" Type="http://schemas.openxmlformats.org/officeDocument/2006/relationships/slide" Target="slides/slide32.xml"/><Relationship Id="rId41" Type="http://schemas.openxmlformats.org/officeDocument/2006/relationships/slide" Target="slides/slide40.xml"/><Relationship Id="rId5" Type="http://schemas.openxmlformats.org/officeDocument/2006/relationships/slide" Target="slides/slide4.xml"/><Relationship Id="rId15" Type="http://schemas.openxmlformats.org/officeDocument/2006/relationships/slide" Target="slides/slide14.xml"/><Relationship Id="rId22" Type="http://schemas.openxmlformats.org/officeDocument/2006/relationships/slide" Target="slides/slide21.xml"/><Relationship Id="rId21" Type="http://schemas.openxmlformats.org/officeDocument/2006/relationships/slide" Target="slides/slide2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4FDAF48-26AB-0B4C-B198-9ABB111D8E52}" type="datetimeFigureOut">
              <a:rPr lang="en-US" smtClean="0"/>
              <a:t>19/11/2012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AEA42AB-F149-EF4A-BD91-D5D1D6FD8059}" type="slidenum">
              <a:rPr lang="en-US" smtClean="0"/>
              <a:t>‹#›</a:t>
            </a:fld>
            <a:endParaRPr lang="en-US"/>
          </a:p>
        </p:txBody>
      </p:sp>
    </p:spTree>
    <p:extLst>
      <p:ext uri="{BB962C8B-B14F-4D97-AF65-F5344CB8AC3E}">
        <p14:creationId xmlns:p14="http://schemas.microsoft.com/office/powerpoint/2010/main" val="314257175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325A9D2-069B-9B4A-90F1-75188E88AA1F}" type="slidenum">
              <a:rPr lang="en-US" sz="1200"/>
              <a:pPr/>
              <a:t>1</a:t>
            </a:fld>
            <a:endParaRPr lang="en-US" sz="1200"/>
          </a:p>
        </p:txBody>
      </p:sp>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0" dirty="0">
                <a:latin typeface="InfoTextSemibold-Roman" charset="0"/>
                <a:ea typeface="ＭＳ Ｐゴシック" charset="0"/>
              </a:rPr>
              <a:t>WIDE NOTES </a:t>
            </a:r>
            <a:r>
              <a:rPr lang="en-US" b="0" dirty="0" smtClean="0">
                <a:latin typeface="InfoTextSemibold-Roman" charset="0"/>
                <a:ea typeface="ＭＳ Ｐゴシック" charset="0"/>
              </a:rPr>
              <a:t>Charisma</a:t>
            </a:r>
          </a:p>
          <a:p>
            <a:r>
              <a:rPr lang="en-US" b="0" dirty="0" smtClean="0">
                <a:latin typeface="InfoTextSemibold-Roman" charset="0"/>
                <a:ea typeface="ＭＳ Ｐゴシック" charset="0"/>
              </a:rPr>
              <a:t>Thank</a:t>
            </a:r>
            <a:r>
              <a:rPr lang="en-US" b="0" baseline="0" dirty="0" smtClean="0">
                <a:latin typeface="InfoTextSemibold-Roman" charset="0"/>
                <a:ea typeface="ＭＳ Ｐゴシック" charset="0"/>
              </a:rPr>
              <a:t> you for the opportunity of talking to you today. I am JT and I am from MHM we are a strategic </a:t>
            </a:r>
            <a:r>
              <a:rPr lang="en-US" b="0" baseline="0" dirty="0" smtClean="0">
                <a:latin typeface="InfoTextSemibold-Roman" charset="0"/>
                <a:ea typeface="ＭＳ Ｐゴシック" charset="0"/>
              </a:rPr>
              <a:t>consultancy and research </a:t>
            </a:r>
            <a:r>
              <a:rPr lang="en-US" b="0" baseline="0" dirty="0" smtClean="0">
                <a:latin typeface="InfoTextSemibold-Roman" charset="0"/>
                <a:ea typeface="ＭＳ Ｐゴシック" charset="0"/>
              </a:rPr>
              <a:t>working in arts, charitable and heritage sector </a:t>
            </a:r>
            <a:r>
              <a:rPr lang="en-US" b="0" baseline="0" dirty="0" smtClean="0">
                <a:latin typeface="InfoTextSemibold-Roman" charset="0"/>
                <a:ea typeface="ＭＳ Ｐゴシック" charset="0"/>
              </a:rPr>
              <a:t>etc. me </a:t>
            </a:r>
            <a:r>
              <a:rPr lang="en-US" b="0" baseline="0" dirty="0" err="1" smtClean="0">
                <a:latin typeface="InfoTextSemibold-Roman" charset="0"/>
                <a:ea typeface="ＭＳ Ｐゴシック" charset="0"/>
              </a:rPr>
              <a:t>perf</a:t>
            </a:r>
            <a:r>
              <a:rPr lang="en-US" b="0" baseline="0" dirty="0" smtClean="0">
                <a:latin typeface="InfoTextSemibold-Roman" charset="0"/>
                <a:ea typeface="ＭＳ Ｐゴシック" charset="0"/>
              </a:rPr>
              <a:t> arts – 18 years </a:t>
            </a:r>
            <a:r>
              <a:rPr lang="en-US" b="0" baseline="0" dirty="0" err="1" smtClean="0">
                <a:latin typeface="InfoTextSemibold-Roman" charset="0"/>
                <a:ea typeface="ＭＳ Ｐゴシック" charset="0"/>
              </a:rPr>
              <a:t>wmc</a:t>
            </a:r>
            <a:r>
              <a:rPr lang="en-US" b="0" baseline="0" dirty="0" smtClean="0">
                <a:latin typeface="InfoTextSemibold-Roman" charset="0"/>
                <a:ea typeface="ＭＳ Ｐゴシック" charset="0"/>
              </a:rPr>
              <a:t>. </a:t>
            </a:r>
            <a:r>
              <a:rPr lang="en-US" b="0" baseline="0" dirty="0" err="1" smtClean="0">
                <a:latin typeface="InfoTextSemibold-Roman" charset="0"/>
                <a:ea typeface="ＭＳ Ｐゴシック" charset="0"/>
              </a:rPr>
              <a:t>Wno</a:t>
            </a:r>
            <a:r>
              <a:rPr lang="en-US" b="0" baseline="0" dirty="0" smtClean="0">
                <a:latin typeface="InfoTextSemibold-Roman" charset="0"/>
                <a:ea typeface="ＭＳ Ｐゴシック" charset="0"/>
              </a:rPr>
              <a:t>. St </a:t>
            </a:r>
            <a:r>
              <a:rPr lang="en-US" b="0" baseline="0" dirty="0" err="1" smtClean="0">
                <a:latin typeface="InfoTextSemibold-Roman" charset="0"/>
                <a:ea typeface="ＭＳ Ｐゴシック" charset="0"/>
              </a:rPr>
              <a:t>gb</a:t>
            </a:r>
            <a:r>
              <a:rPr lang="en-US" b="0" baseline="0" dirty="0" smtClean="0">
                <a:latin typeface="InfoTextSemibold-Roman" charset="0"/>
                <a:ea typeface="ＭＳ Ｐゴシック" charset="0"/>
              </a:rPr>
              <a:t>, bath f</a:t>
            </a:r>
          </a:p>
          <a:p>
            <a:r>
              <a:rPr lang="en-US" b="0" baseline="0" dirty="0" smtClean="0">
                <a:latin typeface="InfoTextSemibold-Roman" charset="0"/>
                <a:ea typeface="ＭＳ Ｐゴシック" charset="0"/>
              </a:rPr>
              <a:t>When we were first talking about this presentation we were talking about a title “arts marketing is dead – long live the audience”. As Chair of the AMA I feel less than comfortable declaring arts marketing dead. But I am not afraid to say that things really need to change.</a:t>
            </a:r>
            <a:endParaRPr lang="en-US" b="0" baseline="0" dirty="0" smtClean="0">
              <a:latin typeface="InfoTextSemibold-Roman" charset="0"/>
              <a:ea typeface="ＭＳ Ｐゴシック" charset="0"/>
            </a:endParaRPr>
          </a:p>
          <a:p>
            <a:endParaRPr lang="en-US" dirty="0" smtClean="0">
              <a:latin typeface="InfoTextSemibold-Roman" charset="0"/>
              <a:ea typeface="ＭＳ Ｐゴシック" charset="0"/>
            </a:endParaRPr>
          </a:p>
          <a:p>
            <a:r>
              <a:rPr lang="en-US" dirty="0" smtClean="0">
                <a:ea typeface="ＭＳ Ｐゴシック" charset="0"/>
                <a:cs typeface="ＭＳ Ｐゴシック" charset="0"/>
              </a:rPr>
              <a:t>So</a:t>
            </a:r>
            <a:r>
              <a:rPr lang="en-US" baseline="0" dirty="0" smtClean="0">
                <a:ea typeface="ＭＳ Ｐゴシック" charset="0"/>
                <a:cs typeface="ＭＳ Ｐゴシック" charset="0"/>
              </a:rPr>
              <a:t> I am going to kick off the day with an assessment of where we are now.  </a:t>
            </a:r>
          </a:p>
          <a:p>
            <a:r>
              <a:rPr lang="en-US" baseline="0" dirty="0" smtClean="0">
                <a:ea typeface="ＭＳ Ｐゴシック" charset="0"/>
                <a:cs typeface="ＭＳ Ｐゴシック" charset="0"/>
              </a:rPr>
              <a:t>I feel I should come clean and tell you I have a marketing background. But with apologies to esteemed marketing colleagues I am not a fan of all we have done and I think there have been some serious mistakes along the way we now need to review.  So am </a:t>
            </a:r>
            <a:r>
              <a:rPr lang="en-US" baseline="0" dirty="0" smtClean="0">
                <a:ea typeface="ＭＳ Ｐゴシック" charset="0"/>
                <a:cs typeface="ＭＳ Ｐゴシック" charset="0"/>
              </a:rPr>
              <a:t>going to question some assumptions and challenge some prevailing common practice. </a:t>
            </a:r>
          </a:p>
          <a:p>
            <a:endParaRPr lang="en-US" baseline="0" dirty="0" smtClean="0">
              <a:ea typeface="ＭＳ Ｐゴシック" charset="0"/>
              <a:cs typeface="ＭＳ Ｐゴシック" charset="0"/>
            </a:endParaRPr>
          </a:p>
          <a:p>
            <a:r>
              <a:rPr lang="en-US" baseline="0" dirty="0" smtClean="0">
                <a:ea typeface="ＭＳ Ｐゴシック" charset="0"/>
                <a:cs typeface="ＭＳ Ｐゴシック" charset="0"/>
              </a:rPr>
              <a:t>It </a:t>
            </a:r>
            <a:r>
              <a:rPr lang="en-US" baseline="0" dirty="0" smtClean="0">
                <a:ea typeface="ＭＳ Ｐゴシック" charset="0"/>
                <a:cs typeface="ＭＳ Ｐゴシック" charset="0"/>
              </a:rPr>
              <a:t>is difficult to do with out considering</a:t>
            </a:r>
            <a:r>
              <a:rPr lang="en-US" dirty="0" smtClean="0">
                <a:ea typeface="ＭＳ Ｐゴシック" charset="0"/>
                <a:cs typeface="ＭＳ Ｐゴシック" charset="0"/>
              </a:rPr>
              <a:t> the landscape in which we find ourselves.  And it’s hard to talk about that landscape without the over-riding focus being the cuts in public subsidy for the arts.</a:t>
            </a:r>
          </a:p>
          <a:p>
            <a:endParaRPr lang="en-US" dirty="0" smtClean="0">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5113D51D-340C-404D-88AA-4D565CF36458}" type="slidenum">
              <a:rPr lang="en-US" sz="1200"/>
              <a:pPr/>
              <a:t>10</a:t>
            </a:fld>
            <a:endParaRPr lang="en-US" sz="1200"/>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r>
              <a:rPr lang="en-US" baseline="0" dirty="0" smtClean="0">
                <a:ea typeface="ＭＳ Ｐゴシック" charset="0"/>
              </a:rPr>
              <a:t>These were the people who have heard of us, know how to find us, showed an interest in us, voted with their feet by attending….</a:t>
            </a:r>
          </a:p>
          <a:p>
            <a:r>
              <a:rPr lang="en-US" baseline="0" dirty="0" smtClean="0">
                <a:ea typeface="ＭＳ Ｐゴシック" charset="0"/>
              </a:rPr>
              <a:t>And there are loads of them – we were </a:t>
            </a:r>
            <a:r>
              <a:rPr lang="en-US" baseline="0" dirty="0" err="1" smtClean="0">
                <a:ea typeface="ＭＳ Ｐゴシック" charset="0"/>
              </a:rPr>
              <a:t>accellerating</a:t>
            </a:r>
            <a:r>
              <a:rPr lang="en-US" baseline="0" dirty="0" smtClean="0">
                <a:ea typeface="ＭＳ Ｐゴシック" charset="0"/>
              </a:rPr>
              <a:t> Pareto effect. If you don’t look after or look to these parts of your audiences the whole will shrink.</a:t>
            </a:r>
          </a:p>
          <a:p>
            <a:endParaRPr lang="en-US" baseline="0" dirty="0" smtClean="0">
              <a:ea typeface="ＭＳ Ｐゴシック" charset="0"/>
            </a:endParaRPr>
          </a:p>
          <a:p>
            <a:r>
              <a:rPr lang="en-US" baseline="0" dirty="0" smtClean="0">
                <a:ea typeface="ＭＳ Ｐゴシック" charset="0"/>
              </a:rPr>
              <a:t>The value of these people is huge. They could be sitting in our seats – not frequently but there are lots of them.</a:t>
            </a:r>
          </a:p>
          <a:p>
            <a:r>
              <a:rPr lang="en-US" baseline="0" dirty="0" smtClean="0">
                <a:ea typeface="ＭＳ Ｐゴシック" charset="0"/>
              </a:rPr>
              <a:t>The only way to get them to come back is to attempt to connect with them, to develop a relationship with them, understand their needs and motivations and sought outcomes and how we might be able to deliver them – not turn our backs on them and look for some “better” audiences.</a:t>
            </a:r>
          </a:p>
          <a:p>
            <a:endParaRPr lang="en-US" baseline="0" dirty="0" smtClean="0">
              <a:ea typeface="ＭＳ Ｐゴシック" charset="0"/>
            </a:endParaRPr>
          </a:p>
          <a:p>
            <a:endParaRPr lang="en-US" baseline="0" dirty="0" smtClean="0">
              <a:ea typeface="ＭＳ Ｐゴシック" charset="0"/>
            </a:endParaRPr>
          </a:p>
          <a:p>
            <a:endParaRPr lang="en-US" baseline="0" dirty="0" smtClean="0">
              <a:ea typeface="ＭＳ Ｐゴシック" charset="0"/>
            </a:endParaRPr>
          </a:p>
          <a:p>
            <a:endParaRPr lang="en-US" baseline="0" dirty="0" smtClean="0">
              <a:ea typeface="ＭＳ Ｐゴシック" charset="0"/>
            </a:endParaRPr>
          </a:p>
          <a:p>
            <a:endParaRPr lang="en-US" baseline="0" dirty="0" smtClean="0">
              <a:ea typeface="ＭＳ Ｐゴシック" charset="0"/>
            </a:endParaRPr>
          </a:p>
          <a:p>
            <a:pPr eaLnBrk="1" hangingPunct="1"/>
            <a:endParaRPr lang="en-US" baseline="0" dirty="0" smtClean="0">
              <a:ea typeface="ＭＳ Ｐゴシック" charset="0"/>
              <a:cs typeface="ＭＳ Ｐゴシック" charset="0"/>
            </a:endParaRPr>
          </a:p>
          <a:p>
            <a:pPr eaLnBrk="1" hangingPunct="1"/>
            <a:endParaRPr lang="en-US" dirty="0">
              <a:ea typeface="ＭＳ Ｐゴシック" charset="0"/>
              <a:cs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6FACBD96-32FD-4E48-A3AA-845648F45137}" type="slidenum">
              <a:rPr lang="en-US" sz="1200"/>
              <a:pPr/>
              <a:t>11</a:t>
            </a:fld>
            <a:endParaRPr lang="en-US" sz="1200"/>
          </a:p>
        </p:txBody>
      </p:sp>
      <p:sp>
        <p:nvSpPr>
          <p:cNvPr id="21506" name="Rectangle 1026"/>
          <p:cNvSpPr>
            <a:spLocks noGrp="1" noRot="1" noChangeAspect="1" noChangeArrowheads="1" noTextEdit="1"/>
          </p:cNvSpPr>
          <p:nvPr>
            <p:ph type="sldImg"/>
          </p:nvPr>
        </p:nvSpPr>
        <p:spPr>
          <a:ln/>
        </p:spPr>
      </p:sp>
      <p:sp>
        <p:nvSpPr>
          <p:cNvPr id="21507"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aseline="0" dirty="0" smtClean="0">
                <a:ea typeface="ＭＳ Ｐゴシック" charset="0"/>
              </a:rPr>
              <a:t>The other thing that happened in the 1990s - </a:t>
            </a:r>
            <a:r>
              <a:rPr lang="en-US" i="0" baseline="0" dirty="0" smtClean="0">
                <a:ea typeface="ＭＳ Ｐゴシック" charset="0"/>
              </a:rPr>
              <a:t>and for me this is the other really scary </a:t>
            </a:r>
            <a:r>
              <a:rPr lang="en-US" i="0" baseline="0" dirty="0" smtClean="0">
                <a:ea typeface="ＭＳ Ｐゴシック" charset="0"/>
              </a:rPr>
              <a:t>bit – audience ‘viability’ started to influence programming a– </a:t>
            </a:r>
            <a:r>
              <a:rPr lang="en-US" i="0" baseline="0" dirty="0" smtClean="0">
                <a:ea typeface="ＭＳ Ｐゴシック" charset="0"/>
              </a:rPr>
              <a:t>more of what sells well please. </a:t>
            </a:r>
          </a:p>
          <a:p>
            <a:r>
              <a:rPr lang="en-US" i="0" baseline="0" dirty="0" smtClean="0">
                <a:ea typeface="ＭＳ Ｐゴシック" charset="0"/>
              </a:rPr>
              <a:t>We became risk averse.  And this is my biggest fear for </a:t>
            </a:r>
            <a:r>
              <a:rPr lang="en-US" i="0" baseline="0" dirty="0" smtClean="0">
                <a:ea typeface="ＭＳ Ｐゴシック" charset="0"/>
              </a:rPr>
              <a:t>now with economic challenge </a:t>
            </a:r>
            <a:r>
              <a:rPr lang="en-US" i="0" baseline="0" dirty="0" smtClean="0">
                <a:ea typeface="ＭＳ Ｐゴシック" charset="0"/>
              </a:rPr>
              <a:t>– we need not to return to </a:t>
            </a:r>
            <a:r>
              <a:rPr lang="en-US" i="0" baseline="0" dirty="0" smtClean="0">
                <a:ea typeface="ＭＳ Ｐゴシック" charset="0"/>
              </a:rPr>
              <a:t>this. </a:t>
            </a:r>
            <a:endParaRPr lang="en-US" i="0" baseline="0" dirty="0" smtClean="0">
              <a:ea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6FACBD96-32FD-4E48-A3AA-845648F45137}" type="slidenum">
              <a:rPr lang="en-US" sz="1200"/>
              <a:pPr/>
              <a:t>12</a:t>
            </a:fld>
            <a:endParaRPr lang="en-US" sz="1200"/>
          </a:p>
        </p:txBody>
      </p:sp>
      <p:sp>
        <p:nvSpPr>
          <p:cNvPr id="21506" name="Rectangle 1026"/>
          <p:cNvSpPr>
            <a:spLocks noGrp="1" noRot="1" noChangeAspect="1" noChangeArrowheads="1" noTextEdit="1"/>
          </p:cNvSpPr>
          <p:nvPr>
            <p:ph type="sldImg"/>
          </p:nvPr>
        </p:nvSpPr>
        <p:spPr>
          <a:ln/>
        </p:spPr>
      </p:sp>
      <p:sp>
        <p:nvSpPr>
          <p:cNvPr id="21507"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i="0" baseline="0" dirty="0" smtClean="0">
                <a:solidFill>
                  <a:schemeClr val="tx1"/>
                </a:solidFill>
                <a:ea typeface="ＭＳ Ｐゴシック" charset="0"/>
              </a:rPr>
              <a:t>This is the marketing tail wagging the artistic dog….</a:t>
            </a:r>
            <a:r>
              <a:rPr lang="en-US" i="0" u="none" baseline="0" dirty="0" smtClean="0">
                <a:solidFill>
                  <a:schemeClr val="tx1"/>
                </a:solidFill>
                <a:ea typeface="ＭＳ Ｐゴシック" charset="0"/>
              </a:rPr>
              <a:t>This isn’t why we do it?!  </a:t>
            </a:r>
          </a:p>
          <a:p>
            <a:pPr eaLnBrk="1" hangingPunct="1"/>
            <a:endParaRPr lang="en-US" i="0" u="none" baseline="0" dirty="0" smtClean="0">
              <a:solidFill>
                <a:schemeClr val="tx1"/>
              </a:solidFill>
              <a:ea typeface="ＭＳ Ｐゴシック" charset="0"/>
            </a:endParaRPr>
          </a:p>
          <a:p>
            <a:pPr eaLnBrk="1" hangingPunct="1"/>
            <a:r>
              <a:rPr lang="en-US" i="0" u="none" baseline="0" dirty="0" smtClean="0">
                <a:solidFill>
                  <a:schemeClr val="tx1"/>
                </a:solidFill>
                <a:ea typeface="ＭＳ Ｐゴシック" charset="0"/>
              </a:rPr>
              <a:t>We’re here because of our belief in the power of art. If we </a:t>
            </a:r>
            <a:r>
              <a:rPr lang="en-US" i="0" u="none" baseline="0" dirty="0" err="1" smtClean="0">
                <a:solidFill>
                  <a:schemeClr val="tx1"/>
                </a:solidFill>
                <a:ea typeface="ＭＳ Ｐゴシック" charset="0"/>
              </a:rPr>
              <a:t>comprosmise</a:t>
            </a:r>
            <a:r>
              <a:rPr lang="en-US" i="0" u="none" baseline="0" dirty="0" smtClean="0">
                <a:solidFill>
                  <a:schemeClr val="tx1"/>
                </a:solidFill>
                <a:ea typeface="ＭＳ Ｐゴシック" charset="0"/>
              </a:rPr>
              <a:t> our artistic vision for marketing – or anything else for that matter surely we are lost!?  Marketing isn’t a necessary evil to counter artistic dreams – it should be a way of helping us </a:t>
            </a:r>
            <a:r>
              <a:rPr lang="en-US" i="0" u="none" baseline="0" dirty="0" err="1" smtClean="0">
                <a:solidFill>
                  <a:schemeClr val="tx1"/>
                </a:solidFill>
                <a:ea typeface="ＭＳ Ｐゴシック" charset="0"/>
              </a:rPr>
              <a:t>realise</a:t>
            </a:r>
            <a:r>
              <a:rPr lang="en-US" i="0" u="none" baseline="0" dirty="0" smtClean="0">
                <a:solidFill>
                  <a:schemeClr val="tx1"/>
                </a:solidFill>
                <a:ea typeface="ＭＳ Ｐゴシック" charset="0"/>
              </a:rPr>
              <a:t> them?</a:t>
            </a:r>
          </a:p>
          <a:p>
            <a:pPr eaLnBrk="1" hangingPunct="1"/>
            <a:endParaRPr lang="en-US" i="0" u="none" baseline="0" dirty="0" smtClean="0">
              <a:solidFill>
                <a:schemeClr val="tx1"/>
              </a:solidFill>
              <a:ea typeface="ＭＳ Ｐゴシック" charset="0"/>
            </a:endParaRPr>
          </a:p>
          <a:p>
            <a:pPr eaLnBrk="1" hangingPunct="1"/>
            <a:r>
              <a:rPr lang="en-US" i="0" u="none" baseline="0" dirty="0" smtClean="0">
                <a:solidFill>
                  <a:schemeClr val="tx1"/>
                </a:solidFill>
                <a:ea typeface="ＭＳ Ｐゴシック" charset="0"/>
              </a:rPr>
              <a:t>The job of the arts marketer is not to shape the </a:t>
            </a:r>
            <a:r>
              <a:rPr lang="en-US" i="0" u="none" baseline="0" dirty="0" err="1" smtClean="0">
                <a:solidFill>
                  <a:schemeClr val="tx1"/>
                </a:solidFill>
                <a:ea typeface="ＭＳ Ｐゴシック" charset="0"/>
              </a:rPr>
              <a:t>programme</a:t>
            </a:r>
            <a:r>
              <a:rPr lang="en-US" i="0" u="none" baseline="0" dirty="0" smtClean="0">
                <a:solidFill>
                  <a:schemeClr val="tx1"/>
                </a:solidFill>
                <a:ea typeface="ＭＳ Ｐゴシック" charset="0"/>
              </a:rPr>
              <a:t>. It is to develop an audience that can support our artistic vision – one that is ready and willing to follow and come on the adventure that our artistic director is leading.</a:t>
            </a:r>
          </a:p>
          <a:p>
            <a:pPr eaLnBrk="1" hangingPunct="1"/>
            <a:endParaRPr lang="en-US" i="0" u="none" baseline="0" dirty="0" smtClean="0">
              <a:solidFill>
                <a:schemeClr val="tx1"/>
              </a:solidFill>
              <a:ea typeface="ＭＳ Ｐゴシック"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i="0" u="none" baseline="0" dirty="0" smtClean="0">
                <a:solidFill>
                  <a:schemeClr val="tx1"/>
                </a:solidFill>
                <a:ea typeface="ＭＳ Ｐゴシック" charset="0"/>
              </a:rPr>
              <a:t>In fact – audience relationships are so important – should they be left to the responsibility of the marketer or is it not important enough to be shared with the artistic leader?</a:t>
            </a:r>
          </a:p>
          <a:p>
            <a:pPr marL="0" marR="0" indent="0" algn="l" defTabSz="457200" rtl="0" eaLnBrk="1" fontAlgn="auto" latinLnBrk="0" hangingPunct="1">
              <a:lnSpc>
                <a:spcPct val="100000"/>
              </a:lnSpc>
              <a:spcBef>
                <a:spcPts val="0"/>
              </a:spcBef>
              <a:spcAft>
                <a:spcPts val="0"/>
              </a:spcAft>
              <a:buClrTx/>
              <a:buSzTx/>
              <a:buFontTx/>
              <a:buNone/>
              <a:tabLst/>
              <a:defRPr/>
            </a:pPr>
            <a:r>
              <a:rPr lang="en-US" i="0" u="none" baseline="0" dirty="0" smtClean="0">
                <a:solidFill>
                  <a:schemeClr val="tx1"/>
                </a:solidFill>
                <a:ea typeface="ＭＳ Ｐゴシック" charset="0"/>
              </a:rPr>
              <a:t>Not apportioning blame. Have seen marketers who want to hold protectively onto “their audiences” and I’ve seen artists who don’t think they should worry about audiences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i="0" u="none" baseline="0" dirty="0" smtClean="0">
              <a:solidFill>
                <a:srgbClr val="FF6600"/>
              </a:solidFill>
              <a:ea typeface="ＭＳ Ｐゴシック" charset="0"/>
            </a:endParaRPr>
          </a:p>
          <a:p>
            <a:endParaRPr lang="en-US" baseline="0" dirty="0" smtClean="0">
              <a:ea typeface="ＭＳ Ｐゴシック"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Rot="1" noChangeAspect="1" noChangeArrowheads="1" noTextEdit="1"/>
          </p:cNvSpPr>
          <p:nvPr>
            <p:ph type="sldImg"/>
          </p:nvPr>
        </p:nvSpPr>
        <p:spPr>
          <a:ln/>
        </p:spPr>
      </p:sp>
      <p:sp>
        <p:nvSpPr>
          <p:cNvPr id="3789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InfoTextRegularTf-Roman" charset="0"/>
                <a:ea typeface="ＭＳ Ｐゴシック" charset="0"/>
                <a:cs typeface="InfoTextRegularTf-Roman" charset="0"/>
              </a:rPr>
              <a:t>Income</a:t>
            </a:r>
            <a:r>
              <a:rPr lang="en-US" baseline="0" dirty="0" smtClean="0">
                <a:latin typeface="InfoTextRegularTf-Roman" charset="0"/>
                <a:ea typeface="ＭＳ Ｐゴシック" charset="0"/>
                <a:cs typeface="InfoTextRegularTf-Roman" charset="0"/>
              </a:rPr>
              <a:t> a new </a:t>
            </a:r>
            <a:r>
              <a:rPr lang="en-US" baseline="0" dirty="0" err="1" smtClean="0">
                <a:latin typeface="InfoTextRegularTf-Roman" charset="0"/>
                <a:ea typeface="ＭＳ Ｐゴシック" charset="0"/>
                <a:cs typeface="InfoTextRegularTf-Roman" charset="0"/>
              </a:rPr>
              <a:t>govt</a:t>
            </a:r>
            <a:r>
              <a:rPr lang="en-US" baseline="0" dirty="0" smtClean="0">
                <a:latin typeface="InfoTextRegularTf-Roman" charset="0"/>
                <a:ea typeface="ＭＳ Ｐゴシック" charset="0"/>
                <a:cs typeface="InfoTextRegularTf-Roman" charset="0"/>
              </a:rPr>
              <a:t> - perhaps</a:t>
            </a:r>
            <a:r>
              <a:rPr lang="en-US" dirty="0" smtClean="0">
                <a:latin typeface="InfoTextRegularTf-Roman" charset="0"/>
                <a:ea typeface="ＭＳ Ｐゴシック" charset="0"/>
                <a:cs typeface="InfoTextRegularTf-Roman" charset="0"/>
              </a:rPr>
              <a:t> </a:t>
            </a:r>
            <a:r>
              <a:rPr lang="en-US" dirty="0" smtClean="0">
                <a:latin typeface="InfoTextRegularTf-Roman" charset="0"/>
                <a:ea typeface="ＭＳ Ｐゴシック" charset="0"/>
                <a:cs typeface="InfoTextRegularTf-Roman" charset="0"/>
              </a:rPr>
              <a:t>throw us off</a:t>
            </a:r>
            <a:r>
              <a:rPr lang="en-US" baseline="0" dirty="0" smtClean="0">
                <a:latin typeface="InfoTextRegularTf-Roman" charset="0"/>
                <a:ea typeface="ＭＳ Ｐゴシック" charset="0"/>
                <a:cs typeface="InfoTextRegularTf-Roman" charset="0"/>
              </a:rPr>
              <a:t> the scent further – Blair’s </a:t>
            </a:r>
            <a:r>
              <a:rPr lang="en-US" baseline="0" dirty="0" err="1" smtClean="0">
                <a:latin typeface="InfoTextRegularTf-Roman" charset="0"/>
                <a:ea typeface="ＭＳ Ｐゴシック" charset="0"/>
                <a:cs typeface="InfoTextRegularTf-Roman" charset="0"/>
              </a:rPr>
              <a:t>Labour</a:t>
            </a:r>
            <a:r>
              <a:rPr lang="en-US" baseline="0" dirty="0" smtClean="0">
                <a:latin typeface="InfoTextRegularTf-Roman" charset="0"/>
                <a:ea typeface="ＭＳ Ｐゴシック" charset="0"/>
                <a:cs typeface="InfoTextRegularTf-Roman" charset="0"/>
              </a:rPr>
              <a:t> shifted the emphasis</a:t>
            </a:r>
            <a:r>
              <a:rPr lang="en-US" dirty="0" smtClean="0">
                <a:latin typeface="InfoTextRegularTf-Roman" charset="0"/>
                <a:ea typeface="ＭＳ Ｐゴシック" charset="0"/>
                <a:cs typeface="InfoTextRegularTf-Roman" charset="0"/>
              </a:rPr>
              <a:t> </a:t>
            </a:r>
            <a:r>
              <a:rPr lang="en-US" dirty="0">
                <a:latin typeface="InfoTextRegularTf-Roman" charset="0"/>
                <a:ea typeface="ＭＳ Ｐゴシック" charset="0"/>
                <a:cs typeface="InfoTextRegularTf-Roman" charset="0"/>
              </a:rPr>
              <a:t>from entirely focus on </a:t>
            </a:r>
            <a:r>
              <a:rPr lang="en-US" b="1" dirty="0">
                <a:latin typeface="InfoTextRegularTf-Roman" charset="0"/>
                <a:ea typeface="ＭＳ Ｐゴシック" charset="0"/>
                <a:cs typeface="InfoTextRegularTf-Roman" charset="0"/>
              </a:rPr>
              <a:t>economic</a:t>
            </a:r>
            <a:r>
              <a:rPr lang="en-US" dirty="0">
                <a:latin typeface="InfoTextRegularTf-Roman" charset="0"/>
                <a:ea typeface="ＭＳ Ｐゴシック" charset="0"/>
                <a:cs typeface="InfoTextRegularTf-Roman" charset="0"/>
              </a:rPr>
              <a:t> impact to include </a:t>
            </a:r>
            <a:r>
              <a:rPr lang="en-US" b="1" dirty="0">
                <a:latin typeface="InfoTextRegularTf-Roman" charset="0"/>
                <a:ea typeface="ＭＳ Ｐゴシック" charset="0"/>
                <a:cs typeface="InfoTextRegularTf-Roman" charset="0"/>
              </a:rPr>
              <a:t>social</a:t>
            </a:r>
            <a:r>
              <a:rPr lang="en-US" dirty="0">
                <a:latin typeface="InfoTextRegularTf-Roman" charset="0"/>
                <a:ea typeface="ＭＳ Ｐゴシック" charset="0"/>
                <a:cs typeface="InfoTextRegularTf-Roman" charset="0"/>
              </a:rPr>
              <a:t> impact of arts. </a:t>
            </a:r>
          </a:p>
          <a:p>
            <a:r>
              <a:rPr lang="en-US" dirty="0">
                <a:latin typeface="InfoTextRegularTf-Roman" charset="0"/>
                <a:ea typeface="ＭＳ Ｐゴシック" charset="0"/>
                <a:cs typeface="InfoTextRegularTf-Roman" charset="0"/>
              </a:rPr>
              <a:t>To assert relevance/ public value to be worthy of </a:t>
            </a:r>
            <a:r>
              <a:rPr lang="en-US" dirty="0" smtClean="0">
                <a:latin typeface="InfoTextRegularTf-Roman" charset="0"/>
                <a:ea typeface="ＭＳ Ｐゴシック" charset="0"/>
                <a:cs typeface="InfoTextRegularTf-Roman" charset="0"/>
              </a:rPr>
              <a:t>funding in this</a:t>
            </a:r>
            <a:r>
              <a:rPr lang="en-US" baseline="0" dirty="0" smtClean="0">
                <a:latin typeface="InfoTextRegularTf-Roman" charset="0"/>
                <a:ea typeface="ＭＳ Ｐゴシック" charset="0"/>
                <a:cs typeface="InfoTextRegularTf-Roman" charset="0"/>
              </a:rPr>
              <a:t> new era </a:t>
            </a:r>
            <a:r>
              <a:rPr lang="en-US" dirty="0" smtClean="0">
                <a:latin typeface="InfoTextRegularTf-Roman" charset="0"/>
                <a:ea typeface="ＭＳ Ｐゴシック" charset="0"/>
                <a:cs typeface="InfoTextRegularTf-Roman" charset="0"/>
              </a:rPr>
              <a:t>– </a:t>
            </a:r>
            <a:r>
              <a:rPr lang="en-US" dirty="0">
                <a:latin typeface="InfoTextRegularTf-Roman" charset="0"/>
                <a:ea typeface="ＭＳ Ｐゴシック" charset="0"/>
                <a:cs typeface="InfoTextRegularTf-Roman" charset="0"/>
              </a:rPr>
              <a:t>arts orgs encouraged to demonstrate how contributed to achievement of other </a:t>
            </a:r>
            <a:r>
              <a:rPr lang="en-US" dirty="0" err="1">
                <a:latin typeface="InfoTextRegularTf-Roman" charset="0"/>
                <a:ea typeface="ＭＳ Ｐゴシック" charset="0"/>
                <a:cs typeface="InfoTextRegularTf-Roman" charset="0"/>
              </a:rPr>
              <a:t>govt</a:t>
            </a:r>
            <a:r>
              <a:rPr lang="en-US" dirty="0">
                <a:latin typeface="InfoTextRegularTf-Roman" charset="0"/>
                <a:ea typeface="ＭＳ Ｐゴシック" charset="0"/>
                <a:cs typeface="InfoTextRegularTf-Roman" charset="0"/>
              </a:rPr>
              <a:t> priorities: health; social cohesion; community well-being.</a:t>
            </a:r>
          </a:p>
          <a:p>
            <a:endParaRPr lang="en-US" dirty="0">
              <a:latin typeface="InfoTextRegularTf-Roman" charset="0"/>
              <a:ea typeface="ＭＳ Ｐゴシック" charset="0"/>
              <a:cs typeface="InfoTextRegularTf-Roman" charset="0"/>
            </a:endParaRPr>
          </a:p>
          <a:p>
            <a:r>
              <a:rPr lang="en-US" b="1" dirty="0">
                <a:latin typeface="InfoTextRegularTf-Roman" charset="0"/>
                <a:ea typeface="ＭＳ Ｐゴシック" charset="0"/>
                <a:cs typeface="InfoTextRegularTf-Roman" charset="0"/>
              </a:rPr>
              <a:t>“its not just about the money - </a:t>
            </a:r>
            <a:r>
              <a:rPr lang="en-US" altLang="ja-JP" b="1" dirty="0">
                <a:solidFill>
                  <a:schemeClr val="tx2"/>
                </a:solidFill>
                <a:latin typeface="InfoTextRegularTf-Roman" charset="0"/>
                <a:ea typeface="ＭＳ Ｐゴシック" charset="0"/>
                <a:cs typeface="InfoTextRegularTf-Roman" charset="0"/>
              </a:rPr>
              <a:t>Show us how arts are also </a:t>
            </a:r>
            <a:r>
              <a:rPr lang="en-US" altLang="ja-JP" b="1" dirty="0">
                <a:solidFill>
                  <a:srgbClr val="FF6600"/>
                </a:solidFill>
                <a:latin typeface="InfoTextRegularTf-Roman" charset="0"/>
                <a:ea typeface="ＭＳ Ｐゴシック" charset="0"/>
                <a:cs typeface="InfoTextRegularTf-Roman" charset="0"/>
              </a:rPr>
              <a:t>instrumental</a:t>
            </a:r>
            <a:r>
              <a:rPr lang="en-US" altLang="ja-JP" b="1" dirty="0">
                <a:solidFill>
                  <a:schemeClr val="tx2"/>
                </a:solidFill>
                <a:latin typeface="InfoTextRegularTf-Roman" charset="0"/>
                <a:ea typeface="ＭＳ Ｐゴシック" charset="0"/>
                <a:cs typeface="InfoTextRegularTf-Roman" charset="0"/>
              </a:rPr>
              <a:t> in helping meet other </a:t>
            </a:r>
            <a:r>
              <a:rPr lang="en-US" altLang="ja-JP" b="1" dirty="0" err="1">
                <a:solidFill>
                  <a:schemeClr val="tx2"/>
                </a:solidFill>
                <a:latin typeface="InfoTextRegularTf-Roman" charset="0"/>
                <a:ea typeface="ＭＳ Ｐゴシック" charset="0"/>
                <a:cs typeface="InfoTextRegularTf-Roman" charset="0"/>
              </a:rPr>
              <a:t>govt</a:t>
            </a:r>
            <a:r>
              <a:rPr lang="en-US" altLang="ja-JP" b="1" dirty="0">
                <a:solidFill>
                  <a:schemeClr val="tx2"/>
                </a:solidFill>
                <a:latin typeface="InfoTextRegularTf-Roman" charset="0"/>
                <a:ea typeface="ＭＳ Ｐゴシック" charset="0"/>
                <a:cs typeface="InfoTextRegularTf-Roman" charset="0"/>
              </a:rPr>
              <a:t> </a:t>
            </a:r>
            <a:r>
              <a:rPr lang="en-US" altLang="ja-JP" b="1" dirty="0">
                <a:latin typeface="InfoTextRegularTf-Roman" charset="0"/>
                <a:ea typeface="ＭＳ Ｐゴシック" charset="0"/>
                <a:cs typeface="InfoTextRegularTf-Roman" charset="0"/>
              </a:rPr>
              <a:t>objectives </a:t>
            </a:r>
            <a:r>
              <a:rPr lang="en-US" dirty="0">
                <a:latin typeface="InfoTextRegularTf-Roman" charset="0"/>
                <a:ea typeface="ＭＳ Ｐゴシック" charset="0"/>
                <a:cs typeface="InfoTextRegularTf-Roman" charset="0"/>
              </a:rPr>
              <a:t>Regularly reminded by policy-makers we had to compete for funds with such sectors  - such as SPORT:  Investment in S, it could be argued, saved country £</a:t>
            </a:r>
            <a:r>
              <a:rPr lang="en-US" dirty="0" err="1">
                <a:latin typeface="InfoTextRegularTf-Roman" charset="0"/>
                <a:ea typeface="ＭＳ Ｐゴシック" charset="0"/>
                <a:cs typeface="InfoTextRegularTf-Roman" charset="0"/>
              </a:rPr>
              <a:t>Ms</a:t>
            </a:r>
            <a:r>
              <a:rPr lang="en-US" dirty="0">
                <a:latin typeface="InfoTextRegularTf-Roman" charset="0"/>
                <a:ea typeface="ＭＳ Ｐゴシック" charset="0"/>
                <a:cs typeface="InfoTextRegularTf-Roman" charset="0"/>
              </a:rPr>
              <a:t> on NHS. Heart Attacks Clear statistical evidence of positive ROI</a:t>
            </a:r>
          </a:p>
          <a:p>
            <a:r>
              <a:rPr lang="en-US" dirty="0">
                <a:latin typeface="InfoTextRegularTf-Roman" charset="0"/>
                <a:ea typeface="ＭＳ Ｐゴシック" charset="0"/>
                <a:cs typeface="InfoTextRegularTf-Roman" charset="0"/>
              </a:rPr>
              <a:t>PROBLEM not why we were doing the art in 1st place. Our mission had never been to serve other other government departments in this way. We’d never evaluated ourselves rigorously enough (or against these objectives</a:t>
            </a:r>
            <a:r>
              <a:rPr lang="en-US" dirty="0" smtClean="0">
                <a:latin typeface="InfoTextRegularTf-Roman" charset="0"/>
                <a:ea typeface="ＭＳ Ｐゴシック" charset="0"/>
                <a:cs typeface="InfoTextRegularTf-Roman" charset="0"/>
              </a:rPr>
              <a:t>)…. </a:t>
            </a:r>
            <a:endParaRPr lang="en-US" dirty="0">
              <a:latin typeface="InfoTextRegularTf-Roman" charset="0"/>
              <a:ea typeface="ＭＳ Ｐゴシック" charset="0"/>
              <a:cs typeface="InfoTextRegularTf-Roman" charset="0"/>
            </a:endParaRPr>
          </a:p>
          <a:p>
            <a:endParaRPr lang="en-US" dirty="0">
              <a:latin typeface="InfoTextRegularTf-Roman" charset="0"/>
              <a:ea typeface="ＭＳ Ｐゴシック" charset="0"/>
              <a:cs typeface="InfoTextRegularTf-Roman" charset="0"/>
            </a:endParaRPr>
          </a:p>
          <a:p>
            <a:r>
              <a:rPr lang="en-US" dirty="0">
                <a:ea typeface="ＭＳ Ｐゴシック" charset="0"/>
              </a:rPr>
              <a:t>And we were so busy trying to convince people of these arguments that we entirely forgot about our actual </a:t>
            </a:r>
            <a:r>
              <a:rPr lang="en-US" b="1" dirty="0">
                <a:ea typeface="ＭＳ Ｐゴシック" charset="0"/>
              </a:rPr>
              <a:t>INSTRISIC</a:t>
            </a:r>
            <a:r>
              <a:rPr lang="en-US" dirty="0">
                <a:ea typeface="ＭＳ Ｐゴシック" charset="0"/>
              </a:rPr>
              <a:t> worth. </a:t>
            </a:r>
          </a:p>
          <a:p>
            <a:endParaRPr lang="en-US" dirty="0">
              <a:latin typeface="InfoTextRegularTf-Roman" charset="0"/>
              <a:ea typeface="ＭＳ Ｐゴシック" charset="0"/>
              <a:cs typeface="InfoTextRegularTf-Roman" charset="0"/>
            </a:endParaRPr>
          </a:p>
          <a:p>
            <a:endParaRPr lang="en-US" dirty="0">
              <a:ea typeface="ＭＳ Ｐゴシック" charset="0"/>
            </a:endParaRPr>
          </a:p>
          <a:p>
            <a:endParaRPr lang="en-US" dirty="0">
              <a:ea typeface="ＭＳ Ｐゴシック" charset="0"/>
            </a:endParaRPr>
          </a:p>
          <a:p>
            <a:endParaRPr lang="en-US" dirty="0">
              <a:ea typeface="ＭＳ Ｐゴシック" charset="0"/>
            </a:endParaRPr>
          </a:p>
          <a:p>
            <a:endParaRPr lang="en-US" dirty="0">
              <a:latin typeface="InfoTextRegular-Roman" charset="0"/>
              <a:ea typeface="ＭＳ Ｐゴシック" charset="0"/>
            </a:endParaRPr>
          </a:p>
          <a:p>
            <a:endParaRPr lang="en-US" dirty="0">
              <a:latin typeface="InfoTextRegular-Roman" charset="0"/>
              <a:ea typeface="ＭＳ Ｐゴシック" charset="0"/>
            </a:endParaRPr>
          </a:p>
          <a:p>
            <a:endParaRPr lang="en-US" dirty="0">
              <a:ea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Rot="1" noChangeAspect="1" noChangeArrowheads="1" noTextEdit="1"/>
          </p:cNvSpPr>
          <p:nvPr>
            <p:ph type="sldImg"/>
          </p:nvPr>
        </p:nvSpPr>
        <p:spPr>
          <a:ln/>
        </p:spPr>
      </p:sp>
      <p:sp>
        <p:nvSpPr>
          <p:cNvPr id="3993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InfoTextRegular-Roman" charset="0"/>
                <a:ea typeface="ＭＳ Ｐゴシック" charset="0"/>
              </a:rPr>
              <a:t>Fortunately </a:t>
            </a:r>
            <a:r>
              <a:rPr lang="en-US" dirty="0">
                <a:latin typeface="InfoTextRegular-Roman" charset="0"/>
                <a:ea typeface="ＭＳ Ｐゴシック" charset="0"/>
              </a:rPr>
              <a:t>from 2003 </a:t>
            </a:r>
            <a:r>
              <a:rPr lang="en-US" dirty="0" err="1">
                <a:latin typeface="InfoTextRegular-Roman" charset="0"/>
                <a:ea typeface="ＭＳ Ｐゴシック" charset="0"/>
              </a:rPr>
              <a:t>Gvt</a:t>
            </a:r>
            <a:r>
              <a:rPr lang="en-US" dirty="0">
                <a:latin typeface="InfoTextRegular-Roman" charset="0"/>
                <a:ea typeface="ＭＳ Ｐゴシック" charset="0"/>
              </a:rPr>
              <a:t> departments and Local Authorities helped us out by </a:t>
            </a:r>
            <a:r>
              <a:rPr lang="en-US" dirty="0" err="1">
                <a:latin typeface="InfoTextRegular-Roman" charset="0"/>
                <a:ea typeface="ＭＳ Ｐゴシック" charset="0"/>
              </a:rPr>
              <a:t>recognising</a:t>
            </a:r>
            <a:r>
              <a:rPr lang="en-US" dirty="0">
                <a:latin typeface="InfoTextRegular-Roman" charset="0"/>
                <a:ea typeface="ＭＳ Ｐゴシック" charset="0"/>
              </a:rPr>
              <a:t> that ultimately: </a:t>
            </a:r>
            <a:r>
              <a:rPr lang="en-US" dirty="0" smtClean="0">
                <a:latin typeface="InfoTextRegular-Roman" charset="0"/>
                <a:ea typeface="ＭＳ Ｐゴシック" charset="0"/>
              </a:rPr>
              <a:t>their </a:t>
            </a:r>
            <a:r>
              <a:rPr lang="en-US" dirty="0">
                <a:latin typeface="InfoTextRegular-Roman" charset="0"/>
                <a:ea typeface="ＭＳ Ｐゴシック" charset="0"/>
              </a:rPr>
              <a:t>role is to provide services and conditions that contribute to a quality of life for their citizens – and began articulating this in their policies.</a:t>
            </a:r>
          </a:p>
          <a:p>
            <a:endParaRPr lang="en-US" dirty="0" smtClean="0">
              <a:latin typeface="InfoTextRegular-Roman" charset="0"/>
              <a:ea typeface="ＭＳ Ｐゴシック" charset="0"/>
            </a:endParaRPr>
          </a:p>
          <a:p>
            <a:r>
              <a:rPr lang="en-US" dirty="0" smtClean="0">
                <a:latin typeface="InfoTextRegular-Roman" charset="0"/>
                <a:ea typeface="ＭＳ Ｐゴシック" charset="0"/>
              </a:rPr>
              <a:t>Government </a:t>
            </a:r>
            <a:r>
              <a:rPr lang="en-US" dirty="0">
                <a:latin typeface="InfoTextRegular-Roman" charset="0"/>
                <a:ea typeface="ＭＳ Ｐゴシック" charset="0"/>
              </a:rPr>
              <a:t>started looking for </a:t>
            </a:r>
            <a:r>
              <a:rPr lang="en-US" b="1" dirty="0">
                <a:latin typeface="InfoTextRegular-Roman" charset="0"/>
                <a:ea typeface="ＭＳ Ｐゴシック" charset="0"/>
              </a:rPr>
              <a:t>Quality of Life</a:t>
            </a:r>
            <a:r>
              <a:rPr lang="en-US" dirty="0">
                <a:latin typeface="InfoTextRegular-Roman" charset="0"/>
                <a:ea typeface="ＭＳ Ｐゴシック" charset="0"/>
              </a:rPr>
              <a:t> indicators. This pushed open some doors for the arts to start finding the right language to make their case and to thinking about IMPACTS on </a:t>
            </a:r>
            <a:r>
              <a:rPr lang="en-US" dirty="0" smtClean="0">
                <a:latin typeface="InfoTextRegular-Roman" charset="0"/>
                <a:ea typeface="ＭＳ Ｐゴシック" charset="0"/>
              </a:rPr>
              <a:t>audiences.</a:t>
            </a:r>
            <a:endParaRPr lang="en-US" dirty="0">
              <a:latin typeface="InfoTextRegular-Roman" charset="0"/>
              <a:ea typeface="ＭＳ Ｐゴシック" charset="0"/>
            </a:endParaRPr>
          </a:p>
          <a:p>
            <a:endParaRPr lang="en-US" dirty="0" smtClean="0">
              <a:latin typeface="InfoTextRegular-Roman" charset="0"/>
              <a:ea typeface="ＭＳ Ｐゴシック" charset="0"/>
            </a:endParaRPr>
          </a:p>
          <a:p>
            <a:r>
              <a:rPr lang="en-US" dirty="0" smtClean="0">
                <a:latin typeface="InfoTextRegular-Roman" charset="0"/>
                <a:ea typeface="ＭＳ Ｐゴシック" charset="0"/>
              </a:rPr>
              <a:t>2004 </a:t>
            </a:r>
            <a:r>
              <a:rPr lang="en-US" dirty="0">
                <a:latin typeface="InfoTextRegular-Roman" charset="0"/>
                <a:ea typeface="ＭＳ Ｐゴシック" charset="0"/>
              </a:rPr>
              <a:t>then culture minister Tessa </a:t>
            </a:r>
            <a:r>
              <a:rPr lang="en-US" dirty="0" err="1">
                <a:latin typeface="InfoTextRegular-Roman" charset="0"/>
                <a:ea typeface="ＭＳ Ｐゴシック" charset="0"/>
              </a:rPr>
              <a:t>Jowell</a:t>
            </a:r>
            <a:r>
              <a:rPr lang="en-US" dirty="0">
                <a:latin typeface="InfoTextRegular-Roman" charset="0"/>
                <a:ea typeface="ＭＳ Ｐゴシック" charset="0"/>
              </a:rPr>
              <a:t> made a speech reasserting the principal “arts for art’s sake” – She called upon the arts to demonstrate the value to society – not just economic but also personal: challenged arts to reveal that the arts brought benefits </a:t>
            </a:r>
            <a:r>
              <a:rPr lang="ja-JP" altLang="en-US" dirty="0">
                <a:ea typeface="ＭＳ Ｐゴシック" charset="0"/>
              </a:rPr>
              <a:t>‘</a:t>
            </a:r>
            <a:r>
              <a:rPr lang="en-US" altLang="ja-JP" dirty="0">
                <a:latin typeface="InfoTextRegular-Roman" charset="0"/>
                <a:ea typeface="ＭＳ Ｐゴシック" charset="0"/>
              </a:rPr>
              <a:t>in and of themselves</a:t>
            </a:r>
            <a:r>
              <a:rPr lang="ja-JP" altLang="en-US" dirty="0">
                <a:ea typeface="ＭＳ Ｐゴシック" charset="0"/>
              </a:rPr>
              <a:t>’</a:t>
            </a:r>
            <a:endParaRPr lang="en-US" altLang="ja-JP" dirty="0">
              <a:latin typeface="InfoTextRegular-Roman" charset="0"/>
              <a:ea typeface="ＭＳ Ｐゴシック" charset="0"/>
            </a:endParaRPr>
          </a:p>
          <a:p>
            <a:endParaRPr lang="en-US" dirty="0">
              <a:ea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Rot="1" noChangeAspect="1" noChangeArrowheads="1" noTextEdit="1"/>
          </p:cNvSpPr>
          <p:nvPr>
            <p:ph type="sldImg"/>
          </p:nvPr>
        </p:nvSpPr>
        <p:spPr>
          <a:ln/>
        </p:spPr>
      </p:sp>
      <p:sp>
        <p:nvSpPr>
          <p:cNvPr id="4198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ea typeface="ＭＳ Ｐゴシック" charset="0"/>
              </a:rPr>
              <a:t>So at last we were given permission to think about the intrinsic value of arts – which is why we do it</a:t>
            </a:r>
          </a:p>
          <a:p>
            <a:r>
              <a:rPr lang="en-US" altLang="ja-JP" i="1" dirty="0">
                <a:ea typeface="ＭＳ Ｐゴシック" charset="0"/>
              </a:rPr>
              <a:t>She also said </a:t>
            </a:r>
            <a:r>
              <a:rPr lang="ja-JP" altLang="en-US" i="1" dirty="0">
                <a:ea typeface="ＭＳ Ｐゴシック" charset="0"/>
              </a:rPr>
              <a:t>“</a:t>
            </a:r>
            <a:r>
              <a:rPr lang="en-US" altLang="ja-JP" i="1" dirty="0">
                <a:ea typeface="ＭＳ Ｐゴシック" charset="0"/>
              </a:rPr>
              <a:t>How, in going beyond targets, can we best capture the value of culture?”</a:t>
            </a:r>
          </a:p>
          <a:p>
            <a:r>
              <a:rPr lang="en-US" b="1" dirty="0">
                <a:ea typeface="ＭＳ Ｐゴシック" charset="0"/>
              </a:rPr>
              <a:t>Show how art provides benefits –</a:t>
            </a:r>
            <a:r>
              <a:rPr lang="ja-JP" altLang="en-US" b="1" dirty="0">
                <a:ea typeface="ＭＳ Ｐゴシック" charset="0"/>
              </a:rPr>
              <a:t>‘</a:t>
            </a:r>
            <a:r>
              <a:rPr lang="en-US" altLang="ja-JP" b="1" dirty="0">
                <a:solidFill>
                  <a:srgbClr val="FF6600"/>
                </a:solidFill>
                <a:ea typeface="ＭＳ Ｐゴシック" charset="0"/>
              </a:rPr>
              <a:t>in and of itself</a:t>
            </a:r>
            <a:r>
              <a:rPr lang="ja-JP" altLang="en-US" b="1" dirty="0">
                <a:ea typeface="ＭＳ Ｐゴシック" charset="0"/>
              </a:rPr>
              <a:t>’</a:t>
            </a:r>
            <a:endParaRPr lang="en-US" altLang="ja-JP" b="1" dirty="0">
              <a:ea typeface="ＭＳ Ｐゴシック" charset="0"/>
            </a:endParaRPr>
          </a:p>
          <a:p>
            <a:endParaRPr lang="en-US" dirty="0" smtClean="0">
              <a:ea typeface="ＭＳ Ｐゴシック" charset="0"/>
            </a:endParaRPr>
          </a:p>
          <a:p>
            <a:r>
              <a:rPr lang="en-US" dirty="0" smtClean="0">
                <a:ea typeface="ＭＳ Ｐゴシック" charset="0"/>
              </a:rPr>
              <a:t>Quite</a:t>
            </a:r>
            <a:r>
              <a:rPr lang="en-US" baseline="0" dirty="0" smtClean="0">
                <a:ea typeface="ＭＳ Ｐゴシック" charset="0"/>
              </a:rPr>
              <a:t> like to remind current politicians we’d got to this point nearly 10 years ago!!!</a:t>
            </a:r>
            <a:endParaRPr lang="en-US" dirty="0">
              <a:ea typeface="ＭＳ Ｐゴシック"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Slide Image Placeholder 1"/>
          <p:cNvSpPr>
            <a:spLocks noGrp="1" noRot="1" noChangeAspect="1"/>
          </p:cNvSpPr>
          <p:nvPr>
            <p:ph type="sldImg"/>
          </p:nvPr>
        </p:nvSpPr>
        <p:spPr>
          <a:ln/>
        </p:spPr>
      </p:sp>
      <p:sp>
        <p:nvSpPr>
          <p:cNvPr id="17305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i="0" u="none" baseline="0" dirty="0" smtClean="0">
                <a:solidFill>
                  <a:srgbClr val="FF6600"/>
                </a:solidFill>
                <a:ea typeface="ＭＳ Ｐゴシック" charset="0"/>
              </a:rPr>
              <a:t>So</a:t>
            </a:r>
            <a:r>
              <a:rPr lang="en-GB" sz="1200" i="0" u="none" kern="1200" baseline="0" dirty="0" smtClean="0">
                <a:solidFill>
                  <a:schemeClr val="tx1"/>
                </a:solidFill>
                <a:effectLst/>
                <a:latin typeface="+mn-lt"/>
                <a:ea typeface="+mn-ea"/>
                <a:cs typeface="+mn-cs"/>
              </a:rPr>
              <a:t> </a:t>
            </a:r>
            <a:r>
              <a:rPr lang="en-GB" sz="1200" i="0" u="none" kern="1200" baseline="0" dirty="0" err="1" smtClean="0">
                <a:solidFill>
                  <a:schemeClr val="tx1"/>
                </a:solidFill>
                <a:effectLst/>
                <a:latin typeface="+mn-lt"/>
                <a:ea typeface="+mn-ea"/>
                <a:cs typeface="+mn-cs"/>
              </a:rPr>
              <a:t>i</a:t>
            </a:r>
            <a:r>
              <a:rPr lang="en-US" sz="1200" kern="1200" dirty="0" smtClean="0">
                <a:solidFill>
                  <a:schemeClr val="tx1"/>
                </a:solidFill>
                <a:effectLst/>
                <a:latin typeface="+mn-lt"/>
                <a:ea typeface="+mn-ea"/>
                <a:cs typeface="+mn-cs"/>
              </a:rPr>
              <a:t>f we h</a:t>
            </a:r>
            <a:r>
              <a:rPr lang="en-US" sz="1200" b="0" kern="1200" dirty="0" smtClean="0">
                <a:solidFill>
                  <a:schemeClr val="tx1"/>
                </a:solidFill>
                <a:effectLst/>
                <a:latin typeface="+mn-lt"/>
                <a:ea typeface="+mn-ea"/>
                <a:cs typeface="+mn-cs"/>
              </a:rPr>
              <a:t>ave confidence in the power of art to connect, engage and inspire people, we should hold fervently onto our artistic vision</a:t>
            </a:r>
            <a:r>
              <a:rPr lang="en-US" sz="1200" b="0" kern="1200" baseline="0" dirty="0" smtClean="0">
                <a:solidFill>
                  <a:schemeClr val="tx1"/>
                </a:solidFill>
                <a:effectLst/>
                <a:latin typeface="+mn-lt"/>
                <a:ea typeface="+mn-ea"/>
                <a:cs typeface="+mn-cs"/>
              </a:rPr>
              <a:t> – not </a:t>
            </a:r>
            <a:r>
              <a:rPr lang="en-US" sz="1200" b="0" kern="1200" baseline="0" dirty="0" err="1" smtClean="0">
                <a:solidFill>
                  <a:schemeClr val="tx1"/>
                </a:solidFill>
                <a:effectLst/>
                <a:latin typeface="+mn-lt"/>
                <a:ea typeface="+mn-ea"/>
                <a:cs typeface="+mn-cs"/>
              </a:rPr>
              <a:t>programme</a:t>
            </a:r>
            <a:r>
              <a:rPr lang="en-US" sz="1200" b="0" kern="1200" baseline="0" dirty="0" smtClean="0">
                <a:solidFill>
                  <a:schemeClr val="tx1"/>
                </a:solidFill>
                <a:effectLst/>
                <a:latin typeface="+mn-lt"/>
                <a:ea typeface="+mn-ea"/>
                <a:cs typeface="+mn-cs"/>
              </a:rPr>
              <a:t> to what we think is already popular.  </a:t>
            </a:r>
            <a:r>
              <a:rPr lang="en-US" sz="1200" kern="1200" dirty="0" smtClean="0">
                <a:solidFill>
                  <a:schemeClr val="tx1"/>
                </a:solidFill>
                <a:effectLst/>
                <a:latin typeface="+mn-lt"/>
                <a:ea typeface="+mn-ea"/>
                <a:cs typeface="+mn-cs"/>
              </a:rPr>
              <a:t>And in fact, audiences want to be inspired by, and respond to, artistic leadership.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And if we want that art to have meaning and reach its potential, we must at the same time cherish, value and </a:t>
            </a:r>
            <a:r>
              <a:rPr lang="en-US" sz="1200" kern="1200" dirty="0" err="1" smtClean="0">
                <a:solidFill>
                  <a:schemeClr val="tx1"/>
                </a:solidFill>
                <a:effectLst/>
                <a:latin typeface="+mn-lt"/>
                <a:ea typeface="+mn-ea"/>
                <a:cs typeface="+mn-cs"/>
              </a:rPr>
              <a:t>prioritise</a:t>
            </a:r>
            <a:r>
              <a:rPr lang="en-US" sz="1200" kern="1200" dirty="0" smtClean="0">
                <a:solidFill>
                  <a:schemeClr val="tx1"/>
                </a:solidFill>
                <a:effectLst/>
                <a:latin typeface="+mn-lt"/>
                <a:ea typeface="+mn-ea"/>
                <a:cs typeface="+mn-cs"/>
              </a:rPr>
              <a:t> the intrinsic impacts these artistic experiences have o</a:t>
            </a:r>
            <a:r>
              <a:rPr lang="en-US" sz="1200" b="1" kern="1200" dirty="0" smtClean="0">
                <a:solidFill>
                  <a:schemeClr val="tx1"/>
                </a:solidFill>
                <a:effectLst/>
                <a:latin typeface="+mn-lt"/>
                <a:ea typeface="+mn-ea"/>
                <a:cs typeface="+mn-cs"/>
              </a:rPr>
              <a:t>n audiences.</a:t>
            </a:r>
            <a:endParaRPr lang="en-GB" baseline="0" dirty="0" smtClean="0">
              <a:ea typeface="ＭＳ Ｐゴシック" charset="0"/>
            </a:endParaRPr>
          </a:p>
        </p:txBody>
      </p:sp>
      <p:sp>
        <p:nvSpPr>
          <p:cNvPr id="17305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50799EC7-B065-BC49-ADAE-291055CDDAA3}" type="slidenum">
              <a:rPr lang="en-US" sz="1200"/>
              <a:pPr/>
              <a:t>16</a:t>
            </a:fld>
            <a:endParaRPr lang="en-US"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Slide Image Placeholder 1"/>
          <p:cNvSpPr>
            <a:spLocks noGrp="1" noRot="1" noChangeAspect="1"/>
          </p:cNvSpPr>
          <p:nvPr>
            <p:ph type="sldImg"/>
          </p:nvPr>
        </p:nvSpPr>
        <p:spPr>
          <a:ln/>
        </p:spPr>
      </p:sp>
      <p:sp>
        <p:nvSpPr>
          <p:cNvPr id="17305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457200" rtl="0" eaLnBrk="1" fontAlgn="auto" latinLnBrk="0" hangingPunct="1">
              <a:lnSpc>
                <a:spcPct val="100000"/>
              </a:lnSpc>
              <a:spcBef>
                <a:spcPct val="0"/>
              </a:spcBef>
              <a:spcAft>
                <a:spcPts val="0"/>
              </a:spcAft>
              <a:buClrTx/>
              <a:buSzTx/>
              <a:buFontTx/>
              <a:buNone/>
              <a:tabLst/>
              <a:defRPr/>
            </a:pPr>
            <a:r>
              <a:rPr lang="en-GB" dirty="0" smtClean="0">
                <a:ea typeface="ＭＳ Ｐゴシック" charset="0"/>
              </a:rPr>
              <a:t>This</a:t>
            </a:r>
            <a:r>
              <a:rPr lang="en-GB" baseline="0" dirty="0" smtClean="0">
                <a:ea typeface="ＭＳ Ｐゴシック" charset="0"/>
              </a:rPr>
              <a:t> is</a:t>
            </a:r>
            <a:r>
              <a:rPr lang="en-GB" dirty="0" smtClean="0">
                <a:ea typeface="ＭＳ Ｐゴシック" charset="0"/>
              </a:rPr>
              <a:t> about</a:t>
            </a:r>
            <a:r>
              <a:rPr lang="en-GB" baseline="0" dirty="0" smtClean="0">
                <a:ea typeface="ＭＳ Ｐゴシック" charset="0"/>
              </a:rPr>
              <a:t> e</a:t>
            </a:r>
            <a:r>
              <a:rPr lang="en-GB" dirty="0" smtClean="0">
                <a:ea typeface="ＭＳ Ｐゴシック" charset="0"/>
              </a:rPr>
              <a:t>motional</a:t>
            </a:r>
            <a:r>
              <a:rPr lang="en-GB" baseline="0" dirty="0" smtClean="0">
                <a:ea typeface="ＭＳ Ｐゴシック" charset="0"/>
              </a:rPr>
              <a:t> relationships not transactional ones. </a:t>
            </a:r>
          </a:p>
          <a:p>
            <a:pPr marL="0" marR="0" indent="0" algn="l" defTabSz="457200" rtl="0" eaLnBrk="1" fontAlgn="auto" latinLnBrk="0" hangingPunct="1">
              <a:lnSpc>
                <a:spcPct val="100000"/>
              </a:lnSpc>
              <a:spcBef>
                <a:spcPct val="0"/>
              </a:spcBef>
              <a:spcAft>
                <a:spcPts val="0"/>
              </a:spcAft>
              <a:buClrTx/>
              <a:buSzTx/>
              <a:buFontTx/>
              <a:buNone/>
              <a:tabLst/>
              <a:defRPr/>
            </a:pPr>
            <a:r>
              <a:rPr lang="en-GB" baseline="0" dirty="0" smtClean="0">
                <a:ea typeface="ＭＳ Ｐゴシック" charset="0"/>
              </a:rPr>
              <a:t>This isn’t planning based on whether someone</a:t>
            </a:r>
            <a:r>
              <a:rPr lang="en-GB" dirty="0" smtClean="0">
                <a:ea typeface="ＭＳ Ｐゴシック" charset="0"/>
              </a:rPr>
              <a:t> “has</a:t>
            </a:r>
            <a:r>
              <a:rPr lang="en-GB" baseline="0" dirty="0" smtClean="0">
                <a:ea typeface="ＭＳ Ｐゴシック" charset="0"/>
              </a:rPr>
              <a:t> o</a:t>
            </a:r>
            <a:r>
              <a:rPr lang="en-GB" dirty="0" smtClean="0">
                <a:ea typeface="ＭＳ Ｐゴシック" charset="0"/>
              </a:rPr>
              <a:t>r</a:t>
            </a:r>
            <a:r>
              <a:rPr lang="en-GB" baseline="0" dirty="0" smtClean="0">
                <a:ea typeface="ＭＳ Ｐゴシック" charset="0"/>
              </a:rPr>
              <a:t> </a:t>
            </a:r>
            <a:r>
              <a:rPr lang="en-GB" dirty="0" smtClean="0">
                <a:ea typeface="ＭＳ Ｐゴシック" charset="0"/>
              </a:rPr>
              <a:t>hasn’t booked for X, Y, Z” but</a:t>
            </a:r>
            <a:r>
              <a:rPr lang="en-GB" baseline="0" dirty="0" smtClean="0">
                <a:ea typeface="ＭＳ Ｐゴシック" charset="0"/>
              </a:rPr>
              <a:t> with longer term ambition.</a:t>
            </a:r>
          </a:p>
          <a:p>
            <a:pPr marL="0" marR="0" indent="0" algn="l" defTabSz="457200" rtl="0" eaLnBrk="1" fontAlgn="auto" latinLnBrk="0" hangingPunct="1">
              <a:lnSpc>
                <a:spcPct val="100000"/>
              </a:lnSpc>
              <a:spcBef>
                <a:spcPct val="0"/>
              </a:spcBef>
              <a:spcAft>
                <a:spcPts val="0"/>
              </a:spcAft>
              <a:buClrTx/>
              <a:buSzTx/>
              <a:buFontTx/>
              <a:buNone/>
              <a:tabLst/>
              <a:defRPr/>
            </a:pPr>
            <a:endParaRPr lang="en-GB" baseline="0" dirty="0" smtClean="0">
              <a:ea typeface="ＭＳ Ｐゴシック" charset="0"/>
            </a:endParaRPr>
          </a:p>
          <a:p>
            <a:pPr eaLnBrk="1" hangingPunct="1">
              <a:spcBef>
                <a:spcPct val="0"/>
              </a:spcBef>
            </a:pPr>
            <a:r>
              <a:rPr lang="en-GB" dirty="0" smtClean="0">
                <a:ea typeface="ＭＳ Ｐゴシック" charset="0"/>
              </a:rPr>
              <a:t>T</a:t>
            </a:r>
            <a:r>
              <a:rPr lang="en-GB" baseline="0" dirty="0" smtClean="0">
                <a:ea typeface="ＭＳ Ｐゴシック" charset="0"/>
              </a:rPr>
              <a:t>he holy grail is about</a:t>
            </a:r>
            <a:r>
              <a:rPr lang="en-GB" dirty="0" smtClean="0">
                <a:ea typeface="ＭＳ Ｐゴシック" charset="0"/>
              </a:rPr>
              <a:t> on</a:t>
            </a:r>
            <a:r>
              <a:rPr lang="en-GB" baseline="0" dirty="0" smtClean="0">
                <a:ea typeface="ＭＳ Ｐゴシック" charset="0"/>
              </a:rPr>
              <a:t> building</a:t>
            </a:r>
            <a:r>
              <a:rPr lang="en-GB" dirty="0" smtClean="0">
                <a:ea typeface="ＭＳ Ｐゴシック" charset="0"/>
              </a:rPr>
              <a:t> RELATIONSHIPS with people </a:t>
            </a:r>
            <a:r>
              <a:rPr lang="en-GB" dirty="0">
                <a:ea typeface="ＭＳ Ｐゴシック" charset="0"/>
              </a:rPr>
              <a:t>– strong ones </a:t>
            </a:r>
            <a:r>
              <a:rPr lang="en-GB" dirty="0" smtClean="0">
                <a:ea typeface="ＭＳ Ｐゴシック" charset="0"/>
              </a:rPr>
              <a:t>with</a:t>
            </a:r>
            <a:r>
              <a:rPr lang="en-GB" baseline="0" dirty="0" smtClean="0">
                <a:ea typeface="ＭＳ Ｐゴシック" charset="0"/>
              </a:rPr>
              <a:t> enough people</a:t>
            </a:r>
            <a:endParaRPr lang="en-GB" dirty="0">
              <a:ea typeface="ＭＳ Ｐゴシック" charset="0"/>
            </a:endParaRPr>
          </a:p>
          <a:p>
            <a:pPr eaLnBrk="1" hangingPunct="1">
              <a:spcBef>
                <a:spcPct val="0"/>
              </a:spcBef>
            </a:pPr>
            <a:r>
              <a:rPr lang="en-GB" dirty="0">
                <a:ea typeface="ＭＳ Ｐゴシック" charset="0"/>
              </a:rPr>
              <a:t>Strong relationships are those where people TRUST and FOLLOW you.  Do things BECAUSE it is YOU</a:t>
            </a:r>
            <a:r>
              <a:rPr lang="en-GB" dirty="0" smtClean="0">
                <a:ea typeface="ＭＳ Ｐゴシック" charset="0"/>
              </a:rPr>
              <a:t>.</a:t>
            </a:r>
          </a:p>
          <a:p>
            <a:pPr eaLnBrk="1" hangingPunct="1">
              <a:spcBef>
                <a:spcPct val="0"/>
              </a:spcBef>
            </a:pPr>
            <a:endParaRPr lang="en-GB" baseline="0" dirty="0" smtClean="0">
              <a:ea typeface="ＭＳ Ｐゴシック" charset="0"/>
            </a:endParaRPr>
          </a:p>
        </p:txBody>
      </p:sp>
      <p:sp>
        <p:nvSpPr>
          <p:cNvPr id="17305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50799EC7-B065-BC49-ADAE-291055CDDAA3}" type="slidenum">
              <a:rPr lang="en-US" sz="1200"/>
              <a:pPr/>
              <a:t>17</a:t>
            </a:fld>
            <a:endParaRPr lang="en-US"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4392DE5D-9504-8B44-AE78-67E2B0D9EC64}" type="slidenum">
              <a:rPr lang="en-US" sz="1200"/>
              <a:pPr algn="r"/>
              <a:t>18</a:t>
            </a:fld>
            <a:endParaRPr lang="en-US" sz="1200"/>
          </a:p>
        </p:txBody>
      </p:sp>
      <p:sp>
        <p:nvSpPr>
          <p:cNvPr id="35842" name="Rectangle 2"/>
          <p:cNvSpPr>
            <a:spLocks noGrp="1" noRot="1" noChangeAspect="1" noChangeArrowheads="1" noTextEdit="1"/>
          </p:cNvSpPr>
          <p:nvPr>
            <p:ph type="sldImg"/>
          </p:nvPr>
        </p:nvSpPr>
        <p:spPr>
          <a:solidFill>
            <a:srgbClr val="FFFFFF"/>
          </a:solidFill>
          <a:ln/>
        </p:spPr>
      </p:sp>
      <p:sp>
        <p:nvSpPr>
          <p:cNvPr id="35843" name="Rectangle 3"/>
          <p:cNvSpPr>
            <a:spLocks noGrp="1" noChangeArrowheads="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Lst>
        </p:spPr>
        <p:txBody>
          <a:bodyPr/>
          <a:lstStyle/>
          <a:p>
            <a:pPr eaLnBrk="1" hangingPunct="1">
              <a:spcBef>
                <a:spcPct val="0"/>
              </a:spcBef>
            </a:pPr>
            <a:r>
              <a:rPr lang="en-GB" baseline="0" dirty="0" smtClean="0">
                <a:ea typeface="ＭＳ Ｐゴシック" charset="0"/>
              </a:rPr>
              <a:t>Let</a:t>
            </a:r>
            <a:r>
              <a:rPr lang="fr-FR" baseline="0" dirty="0" smtClean="0">
                <a:ea typeface="ＭＳ Ｐゴシック" charset="0"/>
              </a:rPr>
              <a:t>’</a:t>
            </a:r>
            <a:r>
              <a:rPr lang="en-GB" baseline="0" dirty="0" smtClean="0">
                <a:ea typeface="ＭＳ Ｐゴシック" charset="0"/>
              </a:rPr>
              <a:t>s scoot back to the Box Office data…</a:t>
            </a:r>
          </a:p>
          <a:p>
            <a:pPr eaLnBrk="1" hangingPunct="1">
              <a:spcBef>
                <a:spcPct val="0"/>
              </a:spcBef>
            </a:pPr>
            <a:r>
              <a:rPr lang="en-GB" baseline="0" dirty="0" smtClean="0">
                <a:ea typeface="ＭＳ Ｐゴシック" charset="0"/>
              </a:rPr>
              <a:t>Tells us all of this – which is great.</a:t>
            </a:r>
            <a:endParaRPr lang="en-GB" dirty="0" smtClean="0">
              <a:ea typeface="ＭＳ Ｐゴシック" charset="0"/>
            </a:endParaRPr>
          </a:p>
          <a:p>
            <a:pPr eaLnBrk="1" hangingPunct="1"/>
            <a:r>
              <a:rPr lang="en-US" dirty="0" smtClean="0">
                <a:latin typeface="InfoTextRegularTf-Roman" charset="0"/>
                <a:ea typeface="ＭＳ Ｐゴシック" charset="0"/>
                <a:cs typeface="InfoTextRegularTf-Roman" charset="0"/>
              </a:rPr>
              <a:t>Flaw </a:t>
            </a:r>
            <a:r>
              <a:rPr lang="en-US" dirty="0">
                <a:latin typeface="InfoTextRegularTf-Roman" charset="0"/>
                <a:ea typeface="ＭＳ Ｐゴシック" charset="0"/>
                <a:cs typeface="InfoTextRegularTf-Roman" charset="0"/>
              </a:rPr>
              <a:t>is that focus is on ticket sales NOT </a:t>
            </a:r>
            <a:r>
              <a:rPr lang="en-US" dirty="0" smtClean="0">
                <a:latin typeface="InfoTextRegularTf-Roman" charset="0"/>
                <a:ea typeface="ＭＳ Ｐゴシック" charset="0"/>
                <a:cs typeface="InfoTextRegularTf-Roman" charset="0"/>
              </a:rPr>
              <a:t>developing audiences – </a:t>
            </a:r>
            <a:r>
              <a:rPr lang="en-US" dirty="0">
                <a:latin typeface="InfoTextRegularTf-Roman" charset="0"/>
                <a:ea typeface="ＭＳ Ｐゴシック" charset="0"/>
                <a:cs typeface="InfoTextRegularTf-Roman" charset="0"/>
              </a:rPr>
              <a:t>developing stronger, </a:t>
            </a:r>
            <a:r>
              <a:rPr lang="en-US" dirty="0" err="1">
                <a:latin typeface="InfoTextRegularTf-Roman" charset="0"/>
                <a:ea typeface="ＭＳ Ｐゴシック" charset="0"/>
                <a:cs typeface="InfoTextRegularTf-Roman" charset="0"/>
              </a:rPr>
              <a:t>longterm</a:t>
            </a:r>
            <a:r>
              <a:rPr lang="en-US" dirty="0">
                <a:latin typeface="InfoTextRegularTf-Roman" charset="0"/>
                <a:ea typeface="ＭＳ Ｐゴシック" charset="0"/>
                <a:cs typeface="InfoTextRegularTf-Roman" charset="0"/>
              </a:rPr>
              <a:t> relationships with larger numbers of people. </a:t>
            </a:r>
            <a:endParaRPr lang="en-US" dirty="0" smtClean="0">
              <a:latin typeface="InfoTextRegularTf-Roman" charset="0"/>
              <a:ea typeface="ＭＳ Ｐゴシック" charset="0"/>
              <a:cs typeface="InfoTextRegularTf-Roman" charset="0"/>
            </a:endParaRPr>
          </a:p>
          <a:p>
            <a:pPr eaLnBrk="1" hangingPunct="1"/>
            <a:endParaRPr lang="en-US" dirty="0" smtClean="0">
              <a:latin typeface="InfoTextRegularTf-Roman" charset="0"/>
              <a:ea typeface="ＭＳ Ｐゴシック" charset="0"/>
              <a:cs typeface="InfoTextRegularTf-Roman" charset="0"/>
            </a:endParaRPr>
          </a:p>
          <a:p>
            <a:pPr eaLnBrk="1" hangingPunct="1"/>
            <a:r>
              <a:rPr lang="en-US" dirty="0" smtClean="0">
                <a:latin typeface="InfoTextRegularTf-Roman" charset="0"/>
                <a:ea typeface="ＭＳ Ｐゴシック" charset="0"/>
                <a:cs typeface="InfoTextRegularTf-Roman" charset="0"/>
              </a:rPr>
              <a:t>Just </a:t>
            </a:r>
            <a:r>
              <a:rPr lang="en-US" dirty="0">
                <a:latin typeface="InfoTextRegularTf-Roman" charset="0"/>
                <a:ea typeface="ＭＳ Ｐゴシック" charset="0"/>
                <a:cs typeface="InfoTextRegularTf-Roman" charset="0"/>
              </a:rPr>
              <a:t>more effective </a:t>
            </a:r>
            <a:r>
              <a:rPr lang="en-US" dirty="0" err="1">
                <a:latin typeface="InfoTextRegularTf-Roman" charset="0"/>
                <a:ea typeface="ＭＳ Ｐゴシック" charset="0"/>
                <a:cs typeface="InfoTextRegularTf-Roman" charset="0"/>
              </a:rPr>
              <a:t>comms</a:t>
            </a:r>
            <a:r>
              <a:rPr lang="en-US" dirty="0">
                <a:latin typeface="InfoTextRegularTf-Roman" charset="0"/>
                <a:ea typeface="ＭＳ Ｐゴシック" charset="0"/>
                <a:cs typeface="InfoTextRegularTf-Roman" charset="0"/>
              </a:rPr>
              <a:t> with those we know most </a:t>
            </a:r>
            <a:r>
              <a:rPr lang="en-US" dirty="0" smtClean="0">
                <a:latin typeface="InfoTextRegularTf-Roman" charset="0"/>
                <a:ea typeface="ＭＳ Ｐゴシック" charset="0"/>
                <a:cs typeface="InfoTextRegularTf-Roman" charset="0"/>
              </a:rPr>
              <a:t>about</a:t>
            </a:r>
          </a:p>
          <a:p>
            <a:pPr eaLnBrk="1" hangingPunct="1"/>
            <a:r>
              <a:rPr lang="en-US" baseline="0" dirty="0" smtClean="0">
                <a:ea typeface="ＭＳ Ｐゴシック" charset="0"/>
              </a:rPr>
              <a:t>And what about those who haven’t “done” any </a:t>
            </a:r>
            <a:r>
              <a:rPr lang="en-US" baseline="0" dirty="0" err="1" smtClean="0">
                <a:ea typeface="ＭＳ Ｐゴシック" charset="0"/>
              </a:rPr>
              <a:t>behaviour</a:t>
            </a:r>
            <a:r>
              <a:rPr lang="en-US" baseline="0" dirty="0" smtClean="0">
                <a:ea typeface="ＭＳ Ｐゴシック" charset="0"/>
              </a:rPr>
              <a:t> in recent times – does that make them </a:t>
            </a:r>
            <a:r>
              <a:rPr lang="en-US" baseline="0" dirty="0" err="1" smtClean="0">
                <a:ea typeface="ＭＳ Ｐゴシック" charset="0"/>
              </a:rPr>
              <a:t>irrelavant</a:t>
            </a:r>
            <a:r>
              <a:rPr lang="en-US" baseline="0" dirty="0" smtClean="0">
                <a:ea typeface="ＭＳ Ｐゴシック" charset="0"/>
              </a:rPr>
              <a:t> and lost to us?</a:t>
            </a:r>
          </a:p>
          <a:p>
            <a:pPr eaLnBrk="1" hangingPunct="1"/>
            <a:r>
              <a:rPr lang="en-US" baseline="0" dirty="0" smtClean="0">
                <a:ea typeface="ＭＳ Ｐゴシック" charset="0"/>
              </a:rPr>
              <a:t>For some reason we are still </a:t>
            </a:r>
            <a:r>
              <a:rPr lang="en-US" baseline="0" dirty="0" smtClean="0">
                <a:ea typeface="ＭＳ Ｐゴシック" charset="0"/>
              </a:rPr>
              <a:t>enslaved to box office </a:t>
            </a:r>
            <a:r>
              <a:rPr lang="en-US" baseline="0" dirty="0" smtClean="0">
                <a:ea typeface="ＭＳ Ｐゴシック" charset="0"/>
              </a:rPr>
              <a:t>marketing today.</a:t>
            </a:r>
          </a:p>
          <a:p>
            <a:pPr eaLnBrk="1" hangingPunct="1"/>
            <a:endParaRPr lang="en-US" baseline="0" dirty="0" smtClean="0">
              <a:ea typeface="ＭＳ Ｐゴシック" charset="0"/>
            </a:endParaRPr>
          </a:p>
          <a:p>
            <a:pPr eaLnBrk="1" hangingPunct="1"/>
            <a:r>
              <a:rPr lang="en-US" baseline="0" dirty="0" smtClean="0">
                <a:ea typeface="ＭＳ Ｐゴシック" charset="0"/>
              </a:rPr>
              <a:t>Box office describes current </a:t>
            </a:r>
            <a:r>
              <a:rPr lang="en-US" baseline="0" dirty="0" err="1" smtClean="0">
                <a:ea typeface="ＭＳ Ｐゴシック" charset="0"/>
              </a:rPr>
              <a:t>behaviour</a:t>
            </a:r>
            <a:r>
              <a:rPr lang="en-US" baseline="0" dirty="0" smtClean="0">
                <a:ea typeface="ＭＳ Ｐゴシック" charset="0"/>
              </a:rPr>
              <a:t> but it can’t explain the motivation behind that </a:t>
            </a:r>
            <a:r>
              <a:rPr lang="en-US" baseline="0" dirty="0" err="1" smtClean="0">
                <a:ea typeface="ＭＳ Ｐゴシック" charset="0"/>
              </a:rPr>
              <a:t>behaviour</a:t>
            </a:r>
            <a:r>
              <a:rPr lang="en-US" baseline="0" dirty="0" smtClean="0">
                <a:ea typeface="ＭＳ Ｐゴシック" charset="0"/>
              </a:rPr>
              <a:t> – it can’t tell you WHY someone did that</a:t>
            </a:r>
          </a:p>
          <a:p>
            <a:pPr eaLnBrk="1" hangingPunct="1"/>
            <a:endParaRPr lang="en-US" baseline="0" dirty="0" smtClean="0">
              <a:ea typeface="ＭＳ Ｐゴシック" charset="0"/>
            </a:endParaRPr>
          </a:p>
          <a:p>
            <a:pPr eaLnBrk="1" hangingPunct="1"/>
            <a:endParaRPr lang="en-US" dirty="0">
              <a:ea typeface="ＭＳ Ｐゴシック"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960FAE05-6509-164E-A169-FD437DFA9E37}" type="slidenum">
              <a:rPr lang="en-US" sz="1200"/>
              <a:pPr algn="r"/>
              <a:t>19</a:t>
            </a:fld>
            <a:endParaRPr lang="en-US" sz="1200"/>
          </a:p>
        </p:txBody>
      </p:sp>
      <p:sp>
        <p:nvSpPr>
          <p:cNvPr id="48130" name="Rectangle 2"/>
          <p:cNvSpPr>
            <a:spLocks noGrp="1" noRot="1" noChangeAspect="1" noChangeArrowheads="1" noTextEdit="1"/>
          </p:cNvSpPr>
          <p:nvPr>
            <p:ph type="sldImg"/>
          </p:nvPr>
        </p:nvSpPr>
        <p:spPr>
          <a:solidFill>
            <a:srgbClr val="FFFFFF"/>
          </a:solidFill>
          <a:ln/>
        </p:spPr>
      </p:sp>
      <p:sp>
        <p:nvSpPr>
          <p:cNvPr id="48131" name="Rectangle 3"/>
          <p:cNvSpPr>
            <a:spLocks noGrp="1" noChangeArrowheads="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Lst>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InfoTextRegularTf-Roman" charset="0"/>
                <a:ea typeface="ＭＳ Ｐゴシック" charset="0"/>
                <a:cs typeface="InfoTextRegularTf-Roman" charset="0"/>
              </a:rPr>
              <a:t>In</a:t>
            </a:r>
            <a:r>
              <a:rPr lang="en-US" baseline="0" dirty="0" smtClean="0">
                <a:latin typeface="InfoTextRegularTf-Roman" charset="0"/>
                <a:ea typeface="ＭＳ Ｐゴシック" charset="0"/>
                <a:cs typeface="InfoTextRegularTf-Roman" charset="0"/>
              </a:rPr>
              <a:t> the absence of this level of data, </a:t>
            </a:r>
            <a:r>
              <a:rPr lang="en-US" dirty="0" smtClean="0">
                <a:latin typeface="InfoTextRegularTf-Roman" charset="0"/>
                <a:ea typeface="ＭＳ Ｐゴシック" charset="0"/>
                <a:cs typeface="InfoTextRegularTf-Roman" charset="0"/>
              </a:rPr>
              <a:t>Museums</a:t>
            </a:r>
            <a:r>
              <a:rPr lang="en-US" baseline="0" dirty="0" smtClean="0">
                <a:latin typeface="InfoTextRegularTf-Roman" charset="0"/>
                <a:ea typeface="ＭＳ Ｐゴシック" charset="0"/>
                <a:cs typeface="InfoTextRegularTf-Roman" charset="0"/>
              </a:rPr>
              <a:t> and galleries on the other hand perhaps freer to think about what they need to know</a:t>
            </a:r>
            <a:endParaRPr lang="en-US" baseline="0" dirty="0" smtClean="0">
              <a:latin typeface="InfoTextRegularTf-Roman" charset="0"/>
              <a:ea typeface="ＭＳ Ｐゴシック" charset="0"/>
              <a:cs typeface="InfoTextRegularTf-Roman"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latin typeface="InfoTextRegularTf-Roman" charset="0"/>
                <a:ea typeface="ＭＳ Ｐゴシック" charset="0"/>
                <a:cs typeface="InfoTextRegularTf-Roman" charset="0"/>
              </a:rPr>
              <a:t>While we have had our heads in our box office systems, they’ve had to ask “what do we need to find out”</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latin typeface="InfoTextRegularTf-Roman" charset="0"/>
                <a:ea typeface="ＭＳ Ｐゴシック" charset="0"/>
                <a:cs typeface="InfoTextRegularTf-Roman" charset="0"/>
              </a:rPr>
              <a:t> – answer =</a:t>
            </a:r>
            <a:endParaRPr lang="en-US" dirty="0">
              <a:ea typeface="ＭＳ Ｐゴシック" charset="0"/>
            </a:endParaRPr>
          </a:p>
          <a:p>
            <a:pPr eaLnBrk="1" hangingPunct="1"/>
            <a:r>
              <a:rPr lang="en-US" dirty="0">
                <a:latin typeface="InfoTextMedium-Roman" charset="0"/>
                <a:ea typeface="ＭＳ Ｐゴシック" charset="0"/>
                <a:cs typeface="InfoTextMedium-Roman" charset="0"/>
              </a:rPr>
              <a:t>If you know what need they are looking to </a:t>
            </a:r>
            <a:r>
              <a:rPr lang="en-US" dirty="0" err="1">
                <a:latin typeface="InfoTextMedium-Roman" charset="0"/>
                <a:ea typeface="ＭＳ Ｐゴシック" charset="0"/>
                <a:cs typeface="InfoTextMedium-Roman" charset="0"/>
              </a:rPr>
              <a:t>fulfil</a:t>
            </a:r>
            <a:r>
              <a:rPr lang="en-US" dirty="0">
                <a:latin typeface="InfoTextMedium-Roman" charset="0"/>
                <a:ea typeface="ＭＳ Ｐゴシック" charset="0"/>
                <a:cs typeface="InfoTextMedium-Roman" charset="0"/>
              </a:rPr>
              <a:t> – what they seek to get out of engaging </a:t>
            </a:r>
            <a:r>
              <a:rPr lang="en-US" dirty="0" smtClean="0">
                <a:latin typeface="InfoTextMedium-Roman" charset="0"/>
                <a:ea typeface="ＭＳ Ｐゴシック" charset="0"/>
                <a:cs typeface="InfoTextMedium-Roman" charset="0"/>
              </a:rPr>
              <a:t>with us </a:t>
            </a:r>
            <a:r>
              <a:rPr lang="en-US" dirty="0">
                <a:latin typeface="InfoTextMedium-Roman" charset="0"/>
                <a:ea typeface="ＭＳ Ｐゴシック" charset="0"/>
                <a:cs typeface="InfoTextMedium-Roman" charset="0"/>
              </a:rPr>
              <a:t>– you will know which combination of messages and products and services is going </a:t>
            </a:r>
            <a:r>
              <a:rPr lang="en-US" dirty="0" smtClean="0">
                <a:latin typeface="InfoTextMedium-Roman" charset="0"/>
                <a:ea typeface="ＭＳ Ｐゴシック" charset="0"/>
                <a:cs typeface="InfoTextMedium-Roman" charset="0"/>
              </a:rPr>
              <a:t>to</a:t>
            </a:r>
            <a:r>
              <a:rPr lang="en-US" baseline="0" dirty="0" smtClean="0">
                <a:latin typeface="InfoTextMedium-Roman" charset="0"/>
                <a:ea typeface="ＭＳ Ｐゴシック" charset="0"/>
                <a:cs typeface="InfoTextMedium-Roman" charset="0"/>
              </a:rPr>
              <a:t> </a:t>
            </a:r>
            <a:r>
              <a:rPr lang="en-US" dirty="0" smtClean="0">
                <a:latin typeface="InfoTextMedium-Roman" charset="0"/>
                <a:ea typeface="ＭＳ Ｐゴシック" charset="0"/>
                <a:cs typeface="InfoTextMedium-Roman" charset="0"/>
              </a:rPr>
              <a:t>be </a:t>
            </a:r>
            <a:r>
              <a:rPr lang="en-US" dirty="0">
                <a:latin typeface="InfoTextMedium-Roman" charset="0"/>
                <a:ea typeface="ＭＳ Ｐゴシック" charset="0"/>
                <a:cs typeface="InfoTextMedium-Roman" charset="0"/>
              </a:rPr>
              <a:t>most effective </a:t>
            </a:r>
            <a:r>
              <a:rPr lang="en-US" dirty="0" smtClean="0">
                <a:latin typeface="InfoTextMedium-Roman" charset="0"/>
                <a:ea typeface="ＭＳ Ｐゴシック" charset="0"/>
                <a:cs typeface="InfoTextMedium-Roman" charset="0"/>
              </a:rPr>
              <a:t>in delivering </a:t>
            </a:r>
            <a:r>
              <a:rPr lang="en-US" dirty="0">
                <a:latin typeface="InfoTextMedium-Roman" charset="0"/>
                <a:ea typeface="ＭＳ Ｐゴシック" charset="0"/>
                <a:cs typeface="InfoTextMedium-Roman" charset="0"/>
              </a:rPr>
              <a:t>that.</a:t>
            </a:r>
            <a:endParaRPr lang="en-US" dirty="0">
              <a:ea typeface="ＭＳ Ｐゴシック" charset="0"/>
            </a:endParaRPr>
          </a:p>
          <a:p>
            <a:pPr eaLnBrk="1" hangingPunct="1"/>
            <a:endParaRPr lang="en-US" dirty="0">
              <a:ea typeface="ＭＳ Ｐゴシック" charset="0"/>
            </a:endParaRPr>
          </a:p>
          <a:p>
            <a:pPr eaLnBrk="1" hangingPunct="1"/>
            <a:r>
              <a:rPr lang="en-US" dirty="0" smtClean="0">
                <a:ea typeface="ＭＳ Ｐゴシック" charset="0"/>
              </a:rPr>
              <a:t>And they</a:t>
            </a:r>
            <a:r>
              <a:rPr lang="en-US" baseline="0" dirty="0" smtClean="0">
                <a:ea typeface="ＭＳ Ｐゴシック" charset="0"/>
              </a:rPr>
              <a:t> have gone about doing so – talking to and researching what makes audiences tick, what kind of experiences they want to have. And we have been working with them to measure and model this. Segmentation routed in attitude and motivation, not demographic or </a:t>
            </a:r>
            <a:r>
              <a:rPr lang="en-US" baseline="0" dirty="0" err="1" smtClean="0">
                <a:ea typeface="ＭＳ Ｐゴシック" charset="0"/>
              </a:rPr>
              <a:t>behaviour</a:t>
            </a:r>
            <a:r>
              <a:rPr lang="en-US" baseline="0" dirty="0" smtClean="0">
                <a:ea typeface="ＭＳ Ｐゴシック" charset="0"/>
              </a:rPr>
              <a:t>.</a:t>
            </a:r>
          </a:p>
          <a:p>
            <a:pPr eaLnBrk="1" hangingPunct="1"/>
            <a:endParaRPr lang="en-US" baseline="0" dirty="0" smtClean="0">
              <a:ea typeface="ＭＳ Ｐゴシック" charset="0"/>
            </a:endParaRPr>
          </a:p>
          <a:p>
            <a:pPr eaLnBrk="1" hangingPunct="1"/>
            <a:r>
              <a:rPr lang="en-US" baseline="0" dirty="0" smtClean="0">
                <a:ea typeface="ＭＳ Ｐゴシック" charset="0"/>
              </a:rPr>
              <a:t>Perhaps the performing arts has some ground to make up… outside the box office system… or better still pulling this back INTO the box office system… (ask me about that later!)</a:t>
            </a:r>
            <a:endParaRPr lang="en-US" dirty="0">
              <a:ea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3170AE8-0C3F-FF47-9D34-3DB915B23F9A}" type="slidenum">
              <a:rPr lang="en-US" sz="1200"/>
              <a:pPr/>
              <a:t>2</a:t>
            </a:fld>
            <a:endParaRPr lang="en-US" sz="1200"/>
          </a:p>
        </p:txBody>
      </p:sp>
      <p:sp>
        <p:nvSpPr>
          <p:cNvPr id="17410" name="Rectangle 1026"/>
          <p:cNvSpPr>
            <a:spLocks noGrp="1" noRot="1" noChangeAspect="1" noChangeArrowheads="1" noTextEdit="1"/>
          </p:cNvSpPr>
          <p:nvPr>
            <p:ph type="sldImg"/>
          </p:nvPr>
        </p:nvSpPr>
        <p:spPr>
          <a:ln/>
        </p:spPr>
      </p:sp>
      <p:sp>
        <p:nvSpPr>
          <p:cNvPr id="17411"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InfoTextRegularTf-Roman" charset="0"/>
                <a:ea typeface="ＭＳ Ｐゴシック" charset="0"/>
                <a:cs typeface="InfoTextRegularTf-Roman" charset="0"/>
              </a:rPr>
              <a:t>So</a:t>
            </a:r>
            <a:r>
              <a:rPr lang="en-US" baseline="0" dirty="0" smtClean="0">
                <a:latin typeface="InfoTextRegularTf-Roman" charset="0"/>
                <a:ea typeface="ＭＳ Ｐゴシック" charset="0"/>
                <a:cs typeface="InfoTextRegularTf-Roman" charset="0"/>
              </a:rPr>
              <a:t> let</a:t>
            </a:r>
            <a:r>
              <a:rPr lang="fr-FR" baseline="0" dirty="0" smtClean="0">
                <a:latin typeface="InfoTextRegularTf-Roman" charset="0"/>
                <a:ea typeface="ＭＳ Ｐゴシック" charset="0"/>
                <a:cs typeface="InfoTextRegularTf-Roman" charset="0"/>
              </a:rPr>
              <a:t>’</a:t>
            </a:r>
            <a:r>
              <a:rPr lang="en-US" baseline="0" dirty="0" smtClean="0">
                <a:latin typeface="InfoTextRegularTf-Roman" charset="0"/>
                <a:ea typeface="ＭＳ Ｐゴシック" charset="0"/>
                <a:cs typeface="InfoTextRegularTf-Roman" charset="0"/>
              </a:rPr>
              <a:t>s go back</a:t>
            </a:r>
            <a:r>
              <a:rPr lang="en-US" dirty="0" smtClean="0">
                <a:latin typeface="InfoTextRegularTf-Roman" charset="0"/>
                <a:ea typeface="ＭＳ Ｐゴシック" charset="0"/>
                <a:cs typeface="InfoTextRegularTf-Roman" charset="0"/>
              </a:rPr>
              <a:t> to </a:t>
            </a:r>
            <a:r>
              <a:rPr lang="en-US" dirty="0">
                <a:latin typeface="InfoTextRegularTf-Roman" charset="0"/>
                <a:ea typeface="ＭＳ Ｐゴシック" charset="0"/>
                <a:cs typeface="InfoTextRegularTf-Roman" charset="0"/>
              </a:rPr>
              <a:t>1947 – Clement Attlee – effectively </a:t>
            </a:r>
            <a:r>
              <a:rPr lang="en-US" dirty="0" smtClean="0">
                <a:latin typeface="InfoTextRegularTf-Roman" charset="0"/>
                <a:ea typeface="ＭＳ Ｐゴシック" charset="0"/>
                <a:cs typeface="InfoTextRegularTf-Roman" charset="0"/>
              </a:rPr>
              <a:t>established </a:t>
            </a:r>
            <a:r>
              <a:rPr lang="en-US" dirty="0">
                <a:latin typeface="InfoTextRegularTf-Roman" charset="0"/>
                <a:ea typeface="ＭＳ Ｐゴシック" charset="0"/>
                <a:cs typeface="InfoTextRegularTf-Roman" charset="0"/>
              </a:rPr>
              <a:t>the principal of “arms length funding” </a:t>
            </a:r>
            <a:endParaRPr lang="en-US" dirty="0" smtClean="0">
              <a:latin typeface="InfoTextRegularTf-Roman" charset="0"/>
              <a:ea typeface="ＭＳ Ｐゴシック" charset="0"/>
              <a:cs typeface="InfoTextRegularTf-Roman" charset="0"/>
            </a:endParaRPr>
          </a:p>
          <a:p>
            <a:r>
              <a:rPr lang="en-US" dirty="0" smtClean="0">
                <a:latin typeface="InfoTextRegularTf-Roman" charset="0"/>
                <a:ea typeface="ＭＳ Ｐゴシック" charset="0"/>
                <a:cs typeface="InfoTextRegularTf-Roman" charset="0"/>
              </a:rPr>
              <a:t>– </a:t>
            </a:r>
            <a:r>
              <a:rPr lang="en-US" dirty="0">
                <a:latin typeface="InfoTextRegularTf-Roman" charset="0"/>
                <a:ea typeface="ＭＳ Ｐゴシック" charset="0"/>
                <a:cs typeface="InfoTextRegularTf-Roman" charset="0"/>
              </a:rPr>
              <a:t>so that the government were not making </a:t>
            </a:r>
            <a:r>
              <a:rPr lang="en-US" dirty="0" err="1">
                <a:latin typeface="InfoTextRegularTf-Roman" charset="0"/>
                <a:ea typeface="ＭＳ Ｐゴシック" charset="0"/>
                <a:cs typeface="InfoTextRegularTf-Roman" charset="0"/>
              </a:rPr>
              <a:t>judgement</a:t>
            </a:r>
            <a:r>
              <a:rPr lang="en-US" dirty="0">
                <a:latin typeface="InfoTextRegularTf-Roman" charset="0"/>
                <a:ea typeface="ＭＳ Ｐゴシック" charset="0"/>
                <a:cs typeface="InfoTextRegularTf-Roman" charset="0"/>
              </a:rPr>
              <a:t> on arts – they gave the arts funding to the Arts Council to manage.</a:t>
            </a:r>
          </a:p>
          <a:p>
            <a:r>
              <a:rPr lang="en-US" dirty="0">
                <a:latin typeface="InfoTextRegularTf-Roman" charset="0"/>
                <a:ea typeface="ＭＳ Ｐゴシック" charset="0"/>
                <a:cs typeface="InfoTextRegularTf-Roman" charset="0"/>
              </a:rPr>
              <a:t>Arts </a:t>
            </a:r>
            <a:r>
              <a:rPr lang="en-US" dirty="0" smtClean="0">
                <a:latin typeface="InfoTextRegularTf-Roman" charset="0"/>
                <a:ea typeface="ＭＳ Ｐゴシック" charset="0"/>
                <a:cs typeface="InfoTextRegularTf-Roman" charset="0"/>
              </a:rPr>
              <a:t>orgs </a:t>
            </a:r>
            <a:r>
              <a:rPr lang="en-US" dirty="0">
                <a:latin typeface="InfoTextRegularTf-Roman" charset="0"/>
                <a:ea typeface="ＭＳ Ｐゴシック" charset="0"/>
                <a:cs typeface="InfoTextRegularTf-Roman" charset="0"/>
              </a:rPr>
              <a:t>would receive a </a:t>
            </a:r>
            <a:r>
              <a:rPr lang="en-US" dirty="0" err="1">
                <a:latin typeface="InfoTextRegularTf-Roman" charset="0"/>
                <a:ea typeface="ＭＳ Ｐゴシック" charset="0"/>
                <a:cs typeface="InfoTextRegularTf-Roman" charset="0"/>
              </a:rPr>
              <a:t>cheque</a:t>
            </a:r>
            <a:r>
              <a:rPr lang="en-US" dirty="0">
                <a:latin typeface="InfoTextRegularTf-Roman" charset="0"/>
                <a:ea typeface="ＭＳ Ｐゴシック" charset="0"/>
                <a:cs typeface="InfoTextRegularTf-Roman" charset="0"/>
              </a:rPr>
              <a:t> each year – regardless. One man and a </a:t>
            </a:r>
            <a:r>
              <a:rPr lang="en-US" dirty="0" smtClean="0">
                <a:latin typeface="InfoTextRegularTf-Roman" charset="0"/>
                <a:ea typeface="ＭＳ Ｐゴシック" charset="0"/>
                <a:cs typeface="InfoTextRegularTf-Roman" charset="0"/>
              </a:rPr>
              <a:t>dog. </a:t>
            </a:r>
            <a:r>
              <a:rPr lang="en-US" dirty="0">
                <a:latin typeface="InfoTextRegularTf-Roman" charset="0"/>
                <a:ea typeface="ＭＳ Ｐゴシック" charset="0"/>
                <a:cs typeface="InfoTextRegularTf-Roman" charset="0"/>
              </a:rPr>
              <a:t>no questions asked – keep receiving the </a:t>
            </a:r>
            <a:r>
              <a:rPr lang="en-US" dirty="0" err="1">
                <a:latin typeface="InfoTextRegularTf-Roman" charset="0"/>
                <a:ea typeface="ＭＳ Ｐゴシック" charset="0"/>
                <a:cs typeface="InfoTextRegularTf-Roman" charset="0"/>
              </a:rPr>
              <a:t>cheque</a:t>
            </a:r>
            <a:endParaRPr lang="en-US" dirty="0">
              <a:latin typeface="InfoTextRegularTf-Roman" charset="0"/>
              <a:ea typeface="ＭＳ Ｐゴシック" charset="0"/>
              <a:cs typeface="InfoTextRegularTf-Roman" charset="0"/>
            </a:endParaRPr>
          </a:p>
          <a:p>
            <a:endParaRPr lang="en-US" dirty="0" smtClean="0">
              <a:latin typeface="InfoTextRegularTf-Roman" charset="0"/>
              <a:ea typeface="ＭＳ Ｐゴシック" charset="0"/>
              <a:cs typeface="InfoTextRegularTf-Roman" charset="0"/>
            </a:endParaRPr>
          </a:p>
          <a:p>
            <a:r>
              <a:rPr lang="en-US" dirty="0" smtClean="0">
                <a:latin typeface="InfoTextRegularTf-Roman" charset="0"/>
                <a:ea typeface="ＭＳ Ｐゴシック" charset="0"/>
                <a:cs typeface="InfoTextRegularTf-Roman" charset="0"/>
              </a:rPr>
              <a:t>So</a:t>
            </a:r>
            <a:r>
              <a:rPr lang="en-US" baseline="0" dirty="0" smtClean="0">
                <a:latin typeface="InfoTextRegularTf-Roman" charset="0"/>
                <a:ea typeface="ＭＳ Ｐゴシック" charset="0"/>
                <a:cs typeface="InfoTextRegularTf-Roman" charset="0"/>
              </a:rPr>
              <a:t> w</a:t>
            </a:r>
            <a:r>
              <a:rPr lang="en-US" dirty="0" smtClean="0">
                <a:latin typeface="InfoTextRegularTf-Roman" charset="0"/>
                <a:ea typeface="ＭＳ Ｐゴシック" charset="0"/>
                <a:cs typeface="InfoTextRegularTf-Roman" charset="0"/>
              </a:rPr>
              <a:t>e weren’t always reliant on the</a:t>
            </a:r>
            <a:r>
              <a:rPr lang="en-US" baseline="0" dirty="0" smtClean="0">
                <a:latin typeface="InfoTextRegularTf-Roman" charset="0"/>
                <a:ea typeface="ＭＳ Ｐゴシック" charset="0"/>
                <a:cs typeface="InfoTextRegularTf-Roman" charset="0"/>
              </a:rPr>
              <a:t> market and generating revenue.</a:t>
            </a:r>
          </a:p>
          <a:p>
            <a:endParaRPr lang="en-US" dirty="0">
              <a:latin typeface="InfoTextRegularTf-Roman" charset="0"/>
              <a:ea typeface="ＭＳ Ｐゴシック" charset="0"/>
              <a:cs typeface="InfoTextRegularTf-Roman" charset="0"/>
            </a:endParaRPr>
          </a:p>
          <a:p>
            <a:r>
              <a:rPr lang="en-US" dirty="0">
                <a:latin typeface="InfoTextRegularTf-Roman" charset="0"/>
                <a:ea typeface="ＭＳ Ｐゴシック" charset="0"/>
                <a:cs typeface="InfoTextRegularTf-Roman" charset="0"/>
              </a:rPr>
              <a:t>But since then over years we’ve worked to hold onto sustained levels of funding under different </a:t>
            </a:r>
            <a:r>
              <a:rPr lang="en-US" dirty="0" err="1" smtClean="0">
                <a:latin typeface="InfoTextRegularTf-Roman" charset="0"/>
                <a:ea typeface="ＭＳ Ｐゴシック" charset="0"/>
                <a:cs typeface="InfoTextRegularTf-Roman" charset="0"/>
              </a:rPr>
              <a:t>gvts</a:t>
            </a:r>
            <a:r>
              <a:rPr lang="en-US" dirty="0">
                <a:latin typeface="InfoTextRegularTf-Roman" charset="0"/>
                <a:ea typeface="ＭＳ Ｐゴシック" charset="0"/>
                <a:cs typeface="InfoTextRegularTf-Roman" charset="0"/>
              </a:rPr>
              <a:t>. We inhabit a culture where the </a:t>
            </a:r>
            <a:r>
              <a:rPr lang="en-US" i="1" dirty="0">
                <a:latin typeface="InfoTextRegularTf-Roman" charset="0"/>
                <a:ea typeface="ＭＳ Ｐゴシック" charset="0"/>
                <a:cs typeface="InfoTextRegularTf-Roman" charset="0"/>
              </a:rPr>
              <a:t>popular</a:t>
            </a:r>
            <a:r>
              <a:rPr lang="en-US" dirty="0">
                <a:latin typeface="InfoTextRegularTf-Roman" charset="0"/>
                <a:ea typeface="ＭＳ Ｐゴシック" charset="0"/>
                <a:cs typeface="InfoTextRegularTf-Roman" charset="0"/>
              </a:rPr>
              <a:t> media supports a philistine attitude, so we’ve had a constant battle to persuade politicians, policy-makers, decision-influencers of our value</a:t>
            </a:r>
            <a:r>
              <a:rPr lang="en-US" dirty="0" smtClean="0">
                <a:latin typeface="InfoTextRegularTf-Roman" charset="0"/>
                <a:ea typeface="ＭＳ Ｐゴシック" charset="0"/>
                <a:cs typeface="InfoTextRegularTf-Roman" charset="0"/>
              </a:rPr>
              <a:t>.   </a:t>
            </a:r>
          </a:p>
          <a:p>
            <a:r>
              <a:rPr lang="en-US" dirty="0" smtClean="0">
                <a:latin typeface="InfoTextRegularTf-Roman" charset="0"/>
                <a:ea typeface="ＭＳ Ｐゴシック" charset="0"/>
                <a:cs typeface="InfoTextRegularTf-Roman" charset="0"/>
              </a:rPr>
              <a:t>We</a:t>
            </a:r>
            <a:r>
              <a:rPr lang="fr-FR" dirty="0" smtClean="0">
                <a:latin typeface="InfoTextRegularTf-Roman" charset="0"/>
                <a:ea typeface="ＭＳ Ｐゴシック" charset="0"/>
                <a:cs typeface="InfoTextRegularTf-Roman" charset="0"/>
              </a:rPr>
              <a:t>’</a:t>
            </a:r>
            <a:r>
              <a:rPr lang="en-US" dirty="0" err="1" smtClean="0">
                <a:latin typeface="InfoTextRegularTf-Roman" charset="0"/>
                <a:ea typeface="ＭＳ Ｐゴシック" charset="0"/>
                <a:cs typeface="InfoTextRegularTf-Roman" charset="0"/>
              </a:rPr>
              <a:t>ve</a:t>
            </a:r>
            <a:r>
              <a:rPr lang="en-US" dirty="0" smtClean="0">
                <a:latin typeface="InfoTextRegularTf-Roman" charset="0"/>
                <a:ea typeface="ＭＳ Ｐゴシック" charset="0"/>
                <a:cs typeface="InfoTextRegularTf-Roman" charset="0"/>
              </a:rPr>
              <a:t> spent</a:t>
            </a:r>
            <a:r>
              <a:rPr lang="en-US" baseline="0" dirty="0" smtClean="0">
                <a:latin typeface="InfoTextRegularTf-Roman" charset="0"/>
                <a:ea typeface="ＭＳ Ｐゴシック" charset="0"/>
                <a:cs typeface="InfoTextRegularTf-Roman" charset="0"/>
              </a:rPr>
              <a:t> </a:t>
            </a:r>
            <a:r>
              <a:rPr lang="en-US" dirty="0" smtClean="0">
                <a:latin typeface="InfoTextRegularTf-Roman" charset="0"/>
                <a:ea typeface="ＭＳ Ｐゴシック" charset="0"/>
                <a:cs typeface="InfoTextRegularTf-Roman" charset="0"/>
              </a:rPr>
              <a:t>years </a:t>
            </a:r>
            <a:r>
              <a:rPr lang="en-US" dirty="0">
                <a:latin typeface="InfoTextRegularTf-Roman" charset="0"/>
                <a:ea typeface="ＭＳ Ｐゴシック" charset="0"/>
                <a:cs typeface="InfoTextRegularTf-Roman" charset="0"/>
              </a:rPr>
              <a:t>trying to gain recognition </a:t>
            </a:r>
            <a:r>
              <a:rPr lang="en-US" dirty="0" smtClean="0">
                <a:latin typeface="InfoTextRegularTf-Roman" charset="0"/>
                <a:ea typeface="ＭＳ Ｐゴシック" charset="0"/>
                <a:cs typeface="InfoTextRegularTf-Roman" charset="0"/>
              </a:rPr>
              <a:t>of</a:t>
            </a:r>
            <a:r>
              <a:rPr lang="en-US" b="1" dirty="0" smtClean="0">
                <a:latin typeface="InfoTextRegularTf-Roman" charset="0"/>
                <a:ea typeface="ＭＳ Ｐゴシック" charset="0"/>
                <a:cs typeface="InfoTextRegularTf-Roman" charset="0"/>
              </a:rPr>
              <a:t> </a:t>
            </a:r>
            <a:r>
              <a:rPr lang="en-US" b="1" dirty="0">
                <a:latin typeface="InfoTextRegularTf-Roman" charset="0"/>
                <a:ea typeface="ＭＳ Ｐゴシック" charset="0"/>
                <a:cs typeface="InfoTextRegularTf-Roman" charset="0"/>
              </a:rPr>
              <a:t>benefits the arts bring to individuals and to society </a:t>
            </a:r>
            <a:r>
              <a:rPr lang="en-US" dirty="0" smtClean="0">
                <a:latin typeface="InfoTextRegularTf-Roman" charset="0"/>
                <a:ea typeface="ＭＳ Ｐゴシック" charset="0"/>
                <a:cs typeface="InfoTextRegularTf-Roman" charset="0"/>
              </a:rPr>
              <a:t>- to </a:t>
            </a:r>
            <a:r>
              <a:rPr lang="en-US" dirty="0">
                <a:latin typeface="InfoTextRegularTf-Roman" charset="0"/>
                <a:ea typeface="ＭＳ Ｐゴシック" charset="0"/>
                <a:cs typeface="InfoTextRegularTf-Roman" charset="0"/>
              </a:rPr>
              <a:t>prove their worth. </a:t>
            </a:r>
            <a:endParaRPr lang="en-US" dirty="0" smtClean="0">
              <a:latin typeface="InfoTextRegularTf-Roman" charset="0"/>
              <a:ea typeface="ＭＳ Ｐゴシック" charset="0"/>
              <a:cs typeface="InfoTextRegularTf-Roman" charset="0"/>
            </a:endParaRPr>
          </a:p>
          <a:p>
            <a:endParaRPr lang="en-US" dirty="0" smtClean="0">
              <a:latin typeface="InfoTextRegularTf-Roman" charset="0"/>
              <a:ea typeface="ＭＳ Ｐゴシック" charset="0"/>
              <a:cs typeface="InfoTextRegularTf-Roman" charset="0"/>
            </a:endParaRPr>
          </a:p>
          <a:p>
            <a:r>
              <a:rPr lang="en-US" dirty="0" smtClean="0">
                <a:latin typeface="InfoTextRegularTf-Roman" charset="0"/>
                <a:ea typeface="ＭＳ Ｐゴシック" charset="0"/>
                <a:cs typeface="InfoTextRegularTf-Roman" charset="0"/>
              </a:rPr>
              <a:t>Alongside </a:t>
            </a:r>
            <a:r>
              <a:rPr lang="en-US" dirty="0">
                <a:latin typeface="InfoTextRegularTf-Roman" charset="0"/>
                <a:ea typeface="ＭＳ Ｐゴシック" charset="0"/>
                <a:cs typeface="InfoTextRegularTf-Roman" charset="0"/>
              </a:rPr>
              <a:t>this – and in response to this – arts management , marketing </a:t>
            </a:r>
            <a:r>
              <a:rPr lang="en-US" dirty="0" smtClean="0">
                <a:latin typeface="InfoTextRegularTf-Roman" charset="0"/>
                <a:ea typeface="ＭＳ Ｐゴシック" charset="0"/>
                <a:cs typeface="InfoTextRegularTf-Roman" charset="0"/>
              </a:rPr>
              <a:t>has evolved</a:t>
            </a:r>
            <a:r>
              <a:rPr lang="en-US" dirty="0">
                <a:latin typeface="InfoTextRegularTf-Roman" charset="0"/>
                <a:ea typeface="ＭＳ Ｐゴシック" charset="0"/>
                <a:cs typeface="InfoTextRegularTf-Roman" charset="0"/>
              </a:rPr>
              <a:t>.</a:t>
            </a:r>
          </a:p>
          <a:p>
            <a:pPr eaLnBrk="1" hangingPunct="1"/>
            <a:r>
              <a:rPr lang="en-US" dirty="0">
                <a:latin typeface="InfoTextRegularTf-Roman" charset="0"/>
                <a:ea typeface="ＭＳ Ｐゴシック" charset="0"/>
                <a:cs typeface="InfoTextRegularTf-Roman" charset="0"/>
              </a:rPr>
              <a:t>.</a:t>
            </a:r>
          </a:p>
          <a:p>
            <a:pPr eaLnBrk="1" hangingPunct="1"/>
            <a:endParaRPr lang="en-US" dirty="0">
              <a:ea typeface="ＭＳ Ｐゴシック" charset="0"/>
            </a:endParaRPr>
          </a:p>
          <a:p>
            <a:pPr eaLnBrk="1" hangingPunct="1"/>
            <a:endParaRPr lang="en-US" dirty="0">
              <a:ea typeface="ＭＳ Ｐゴシック"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B4CFCAD8-AB79-CA48-8529-A96BAE0961BB}" type="slidenum">
              <a:rPr lang="en-US" sz="1200"/>
              <a:pPr algn="r"/>
              <a:t>20</a:t>
            </a:fld>
            <a:endParaRPr lang="en-US" sz="1200"/>
          </a:p>
        </p:txBody>
      </p:sp>
      <p:sp>
        <p:nvSpPr>
          <p:cNvPr id="50178" name="Rectangle 2"/>
          <p:cNvSpPr>
            <a:spLocks noGrp="1" noRot="1" noChangeAspect="1" noChangeArrowheads="1" noTextEdit="1"/>
          </p:cNvSpPr>
          <p:nvPr>
            <p:ph type="sldImg"/>
          </p:nvPr>
        </p:nvSpPr>
        <p:spPr>
          <a:solidFill>
            <a:srgbClr val="FFFFFF"/>
          </a:solidFill>
          <a:ln/>
        </p:spPr>
      </p:sp>
      <p:sp>
        <p:nvSpPr>
          <p:cNvPr id="50179" name="Rectangle 3"/>
          <p:cNvSpPr>
            <a:spLocks noGrp="1" noChangeArrowheads="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Lst>
        </p:spPr>
        <p:txBody>
          <a:bodyPr/>
          <a:lstStyle/>
          <a:p>
            <a:pPr eaLnBrk="1" hangingPunct="1"/>
            <a:r>
              <a:rPr lang="en-US" dirty="0" smtClean="0">
                <a:latin typeface="Calibri" charset="0"/>
                <a:ea typeface="ＭＳ Ｐゴシック" charset="0"/>
              </a:rPr>
              <a:t>Explain</a:t>
            </a:r>
          </a:p>
          <a:p>
            <a:pPr eaLnBrk="1" hangingPunct="1"/>
            <a:r>
              <a:rPr lang="en-US" dirty="0" smtClean="0">
                <a:latin typeface="Calibri" charset="0"/>
                <a:ea typeface="ＭＳ Ｐゴシック" charset="0"/>
              </a:rPr>
              <a:t>This is also</a:t>
            </a:r>
            <a:r>
              <a:rPr lang="en-US" baseline="0" dirty="0" smtClean="0">
                <a:latin typeface="Calibri" charset="0"/>
                <a:ea typeface="ＭＳ Ｐゴシック" charset="0"/>
              </a:rPr>
              <a:t> how you can influence them – not by knowing just WHAT they did but WHY</a:t>
            </a:r>
          </a:p>
          <a:p>
            <a:pPr eaLnBrk="1" hangingPunct="1"/>
            <a:endParaRPr lang="en-US" baseline="0" dirty="0" smtClean="0">
              <a:latin typeface="Calibri" charset="0"/>
              <a:ea typeface="ＭＳ Ｐゴシック" charset="0"/>
            </a:endParaRPr>
          </a:p>
          <a:p>
            <a:pPr eaLnBrk="1" hangingPunct="1"/>
            <a:r>
              <a:rPr lang="en-US" baseline="0" dirty="0" smtClean="0">
                <a:latin typeface="Calibri" charset="0"/>
                <a:ea typeface="ＭＳ Ｐゴシック" charset="0"/>
              </a:rPr>
              <a:t>What we are actually trying to consider is two things</a:t>
            </a:r>
          </a:p>
          <a:p>
            <a:pPr marL="228600" indent="-228600" eaLnBrk="1" hangingPunct="1">
              <a:buAutoNum type="arabicPeriod"/>
            </a:pPr>
            <a:r>
              <a:rPr lang="en-US" baseline="0" dirty="0" smtClean="0">
                <a:latin typeface="Calibri" charset="0"/>
                <a:ea typeface="ＭＳ Ｐゴシック" charset="0"/>
              </a:rPr>
              <a:t> better understand what role does art play in their lives</a:t>
            </a:r>
          </a:p>
          <a:p>
            <a:pPr marL="228600" indent="-228600" eaLnBrk="1" hangingPunct="1">
              <a:buAutoNum type="arabicPeriod"/>
            </a:pPr>
            <a:r>
              <a:rPr lang="en-US" baseline="0" dirty="0" smtClean="0">
                <a:latin typeface="Calibri" charset="0"/>
                <a:ea typeface="ＭＳ Ｐゴシック" charset="0"/>
              </a:rPr>
              <a:t>How can we shape our relationship with them </a:t>
            </a:r>
          </a:p>
          <a:p>
            <a:pPr marL="228600" indent="-228600" eaLnBrk="1" hangingPunct="1">
              <a:buAutoNum type="arabicPeriod"/>
            </a:pPr>
            <a:endParaRPr lang="en-US" baseline="0" dirty="0" smtClean="0">
              <a:latin typeface="Calibri" charset="0"/>
              <a:ea typeface="ＭＳ Ｐゴシック" charset="0"/>
            </a:endParaRPr>
          </a:p>
          <a:p>
            <a:pPr marL="0" indent="0" eaLnBrk="1" hangingPunct="1">
              <a:buNone/>
            </a:pPr>
            <a:r>
              <a:rPr lang="en-US" baseline="0" dirty="0" smtClean="0">
                <a:latin typeface="Calibri" charset="0"/>
                <a:ea typeface="ＭＳ Ｐゴシック" charset="0"/>
              </a:rPr>
              <a:t>We need to think about the levels of EQUITY we have within our </a:t>
            </a:r>
            <a:r>
              <a:rPr lang="en-US" baseline="0" dirty="0" smtClean="0">
                <a:latin typeface="Calibri" charset="0"/>
                <a:ea typeface="ＭＳ Ｐゴシック" charset="0"/>
              </a:rPr>
              <a:t>audiences – the stake they hold in us</a:t>
            </a:r>
            <a:endParaRPr lang="en-US" baseline="0" dirty="0" smtClean="0">
              <a:latin typeface="Calibri" charset="0"/>
              <a:ea typeface="ＭＳ Ｐゴシック" charset="0"/>
            </a:endParaRPr>
          </a:p>
          <a:p>
            <a:endParaRPr lang="en-GB" dirty="0">
              <a:ea typeface="ＭＳ Ｐゴシック" charset="0"/>
            </a:endParaRPr>
          </a:p>
          <a:p>
            <a:pPr eaLnBrk="1" hangingPunct="1"/>
            <a:endParaRPr lang="en-US" dirty="0">
              <a:latin typeface="Calibri" charset="0"/>
              <a:ea typeface="ＭＳ Ｐゴシック"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63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457200" rtl="0" eaLnBrk="1" fontAlgn="auto" latinLnBrk="0" hangingPunct="1">
              <a:lnSpc>
                <a:spcPct val="100000"/>
              </a:lnSpc>
              <a:spcBef>
                <a:spcPct val="0"/>
              </a:spcBef>
              <a:spcAft>
                <a:spcPts val="0"/>
              </a:spcAft>
              <a:buClrTx/>
              <a:buSzTx/>
              <a:buFontTx/>
              <a:buNone/>
              <a:tabLst/>
              <a:defRPr/>
            </a:pPr>
            <a:r>
              <a:rPr lang="en-US" dirty="0" smtClean="0">
                <a:ea typeface="ＭＳ Ｐゴシック" charset="0"/>
              </a:rPr>
              <a:t>Perhaps</a:t>
            </a:r>
            <a:r>
              <a:rPr lang="en-US" baseline="0" dirty="0" smtClean="0">
                <a:ea typeface="ＭＳ Ｐゴシック" charset="0"/>
              </a:rPr>
              <a:t> w</a:t>
            </a:r>
            <a:r>
              <a:rPr lang="en-US" dirty="0" smtClean="0">
                <a:ea typeface="ＭＳ Ｐゴシック" charset="0"/>
              </a:rPr>
              <a:t>hat</a:t>
            </a:r>
            <a:r>
              <a:rPr lang="en-US" baseline="0" dirty="0" smtClean="0">
                <a:ea typeface="ＭＳ Ｐゴシック" charset="0"/>
              </a:rPr>
              <a:t> we need to orchestrate, build, earn…. is brand equity.</a:t>
            </a:r>
            <a:endParaRPr lang="en-US" dirty="0" smtClean="0">
              <a:ea typeface="ＭＳ Ｐゴシック" charset="0"/>
            </a:endParaRPr>
          </a:p>
          <a:p>
            <a:pPr marL="0" marR="0" indent="0" algn="l" defTabSz="457200" rtl="0" eaLnBrk="1" fontAlgn="auto" latinLnBrk="0" hangingPunct="1">
              <a:lnSpc>
                <a:spcPct val="100000"/>
              </a:lnSpc>
              <a:spcBef>
                <a:spcPct val="0"/>
              </a:spcBef>
              <a:spcAft>
                <a:spcPts val="0"/>
              </a:spcAft>
              <a:buClrTx/>
              <a:buSzTx/>
              <a:buFontTx/>
              <a:buNone/>
              <a:tabLst/>
              <a:defRPr/>
            </a:pPr>
            <a:r>
              <a:rPr lang="en-GB" baseline="0" dirty="0" smtClean="0">
                <a:latin typeface="Calibri" charset="0"/>
                <a:ea typeface="ＭＳ Ｐゴシック" charset="0"/>
              </a:rPr>
              <a:t>Brand equity can </a:t>
            </a:r>
            <a:r>
              <a:rPr lang="en-GB" baseline="0" dirty="0" smtClean="0">
                <a:latin typeface="Calibri" charset="0"/>
                <a:ea typeface="ＭＳ Ｐゴシック" charset="0"/>
              </a:rPr>
              <a:t>be measured and therefore it can be grown</a:t>
            </a:r>
            <a:endParaRPr lang="en-GB" dirty="0" smtClean="0">
              <a:ea typeface="ＭＳ Ｐゴシック" charset="0"/>
            </a:endParaRPr>
          </a:p>
          <a:p>
            <a:pPr defTabSz="457200" eaLnBrk="1" hangingPunct="1">
              <a:spcBef>
                <a:spcPct val="0"/>
              </a:spcBef>
            </a:pPr>
            <a:r>
              <a:rPr lang="en-US" dirty="0" smtClean="0">
                <a:ea typeface="ＭＳ Ｐゴシック" charset="0"/>
              </a:rPr>
              <a:t>When </a:t>
            </a:r>
            <a:r>
              <a:rPr lang="en-US" dirty="0" smtClean="0">
                <a:ea typeface="ＭＳ Ｐゴシック" charset="0"/>
              </a:rPr>
              <a:t>we look at relationships based on our BRAND instead of our SALES </a:t>
            </a:r>
          </a:p>
          <a:p>
            <a:pPr defTabSz="457200" eaLnBrk="1" hangingPunct="1">
              <a:spcBef>
                <a:spcPct val="0"/>
              </a:spcBef>
            </a:pPr>
            <a:r>
              <a:rPr lang="en-US" dirty="0" smtClean="0">
                <a:ea typeface="ＭＳ Ｐゴシック" charset="0"/>
              </a:rPr>
              <a:t>MHM</a:t>
            </a:r>
            <a:r>
              <a:rPr lang="en-US" baseline="0" dirty="0" smtClean="0">
                <a:ea typeface="ＭＳ Ｐゴシック" charset="0"/>
              </a:rPr>
              <a:t> </a:t>
            </a:r>
            <a:r>
              <a:rPr lang="en-US" dirty="0" smtClean="0">
                <a:ea typeface="ＭＳ Ｐゴシック" charset="0"/>
              </a:rPr>
              <a:t>We </a:t>
            </a:r>
            <a:r>
              <a:rPr lang="en-US" dirty="0" smtClean="0">
                <a:ea typeface="ＭＳ Ｐゴシック" charset="0"/>
              </a:rPr>
              <a:t>have identified 12 factors – 6 F and 6 E</a:t>
            </a:r>
          </a:p>
          <a:p>
            <a:pPr eaLnBrk="1" hangingPunct="1"/>
            <a:endParaRPr lang="en-US" dirty="0">
              <a:latin typeface="Calibri" charset="0"/>
            </a:endParaRPr>
          </a:p>
        </p:txBody>
      </p:sp>
      <p:sp>
        <p:nvSpPr>
          <p:cNvPr id="563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FDC976A6-69EE-E146-AFFD-E756E76D40D9}" type="slidenum">
              <a:rPr lang="en-US" sz="1200"/>
              <a:pPr/>
              <a:t>21</a:t>
            </a:fld>
            <a:endParaRPr lang="en-US"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Slide Image Placeholder 1"/>
          <p:cNvSpPr>
            <a:spLocks noGrp="1" noRot="1" noChangeAspect="1"/>
          </p:cNvSpPr>
          <p:nvPr>
            <p:ph type="sldImg"/>
          </p:nvPr>
        </p:nvSpPr>
        <p:spPr>
          <a:ln/>
        </p:spPr>
      </p:sp>
      <p:sp>
        <p:nvSpPr>
          <p:cNvPr id="17715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ea typeface="ＭＳ Ｐゴシック" charset="0"/>
              </a:rPr>
              <a:t>Dull but essential – used to be able to win on this – make all the difference – now they are the hygeine factors</a:t>
            </a:r>
          </a:p>
        </p:txBody>
      </p:sp>
      <p:sp>
        <p:nvSpPr>
          <p:cNvPr id="17715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A847AA4-15B6-DC4B-8D57-D9CE939C9E7F}" type="slidenum">
              <a:rPr lang="en-US" sz="1200"/>
              <a:pPr/>
              <a:t>22</a:t>
            </a:fld>
            <a:endParaRPr lang="en-US" sz="12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Slide Image Placeholder 1"/>
          <p:cNvSpPr>
            <a:spLocks noGrp="1" noRot="1" noChangeAspect="1"/>
          </p:cNvSpPr>
          <p:nvPr>
            <p:ph type="sldImg"/>
          </p:nvPr>
        </p:nvSpPr>
        <p:spPr>
          <a:ln/>
        </p:spPr>
      </p:sp>
      <p:sp>
        <p:nvSpPr>
          <p:cNvPr id="17920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ea typeface="ＭＳ Ｐゴシック" charset="0"/>
              </a:rPr>
              <a:t>VFM – not price – VALUE (£5 of rubbish is not value / £100 could be best £100 ever spent). Build by comm anticipation/ benefits before / deliver amazing enhanced experiences</a:t>
            </a:r>
          </a:p>
          <a:p>
            <a:pPr eaLnBrk="1" hangingPunct="1">
              <a:spcBef>
                <a:spcPct val="0"/>
              </a:spcBef>
            </a:pPr>
            <a:r>
              <a:rPr lang="en-US">
                <a:ea typeface="ＭＳ Ｐゴシック" charset="0"/>
              </a:rPr>
              <a:t>R – full disclosure – do what you say you are going to do / don’t promise that which it isn’t</a:t>
            </a:r>
          </a:p>
          <a:p>
            <a:pPr eaLnBrk="1" hangingPunct="1">
              <a:spcBef>
                <a:spcPct val="0"/>
              </a:spcBef>
            </a:pPr>
            <a:r>
              <a:rPr lang="en-US">
                <a:ea typeface="ＭＳ Ｐゴシック" charset="0"/>
              </a:rPr>
              <a:t>P – not shiny and slick – just come across like you know what you are doing</a:t>
            </a:r>
          </a:p>
          <a:p>
            <a:pPr eaLnBrk="1" hangingPunct="1">
              <a:spcBef>
                <a:spcPct val="0"/>
              </a:spcBef>
            </a:pPr>
            <a:r>
              <a:rPr lang="en-US">
                <a:ea typeface="ＭＳ Ｐゴシック" charset="0"/>
              </a:rPr>
              <a:t>S – we know what good service is – and your audiences are most likely to come into contact with these staff than you so imperative they are well informed/ empowered </a:t>
            </a:r>
          </a:p>
          <a:p>
            <a:pPr eaLnBrk="1" hangingPunct="1">
              <a:spcBef>
                <a:spcPct val="0"/>
              </a:spcBef>
            </a:pPr>
            <a:r>
              <a:rPr lang="en-US">
                <a:ea typeface="ＭＳ Ｐゴシック" charset="0"/>
              </a:rPr>
              <a:t>F – 1. to meet their needs – basic and practical 2. that are conducive to the art experience. Pyschological effect</a:t>
            </a:r>
          </a:p>
          <a:p>
            <a:pPr eaLnBrk="1" hangingPunct="1">
              <a:spcBef>
                <a:spcPct val="0"/>
              </a:spcBef>
            </a:pPr>
            <a:r>
              <a:rPr lang="en-US">
                <a:ea typeface="ＭＳ Ｐゴシック" charset="0"/>
              </a:rPr>
              <a:t>C – Fitting in with their lives – opening hours/ ability to have a meal etc</a:t>
            </a:r>
          </a:p>
        </p:txBody>
      </p:sp>
      <p:sp>
        <p:nvSpPr>
          <p:cNvPr id="17920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75708293-8869-1343-A71C-76787F86DE81}" type="slidenum">
              <a:rPr lang="en-US" sz="1200"/>
              <a:pPr/>
              <a:t>23</a:t>
            </a:fld>
            <a:endParaRPr lang="en-US" sz="12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Slide Image Placeholder 1"/>
          <p:cNvSpPr>
            <a:spLocks noGrp="1" noRot="1" noChangeAspect="1"/>
          </p:cNvSpPr>
          <p:nvPr>
            <p:ph type="sldImg"/>
          </p:nvPr>
        </p:nvSpPr>
        <p:spPr>
          <a:ln/>
        </p:spPr>
      </p:sp>
      <p:sp>
        <p:nvSpPr>
          <p:cNvPr id="18125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dirty="0">
                <a:ea typeface="ＭＳ Ｐゴシック" charset="0"/>
              </a:rPr>
              <a:t>We can plan, build, orchestrate and practically grow these 6 </a:t>
            </a:r>
            <a:r>
              <a:rPr lang="en-US" dirty="0" smtClean="0">
                <a:ea typeface="ＭＳ Ｐゴシック" charset="0"/>
              </a:rPr>
              <a:t>features</a:t>
            </a:r>
          </a:p>
          <a:p>
            <a:pPr marL="0" marR="0" indent="0" algn="l" defTabSz="457200" rtl="0" eaLnBrk="1" fontAlgn="auto" latinLnBrk="0" hangingPunct="1">
              <a:lnSpc>
                <a:spcPct val="100000"/>
              </a:lnSpc>
              <a:spcBef>
                <a:spcPct val="0"/>
              </a:spcBef>
              <a:spcAft>
                <a:spcPts val="0"/>
              </a:spcAft>
              <a:buClrTx/>
              <a:buSzTx/>
              <a:buFontTx/>
              <a:buNone/>
              <a:tabLst/>
              <a:defRPr/>
            </a:pPr>
            <a:r>
              <a:rPr lang="en-US" baseline="0" dirty="0" smtClean="0">
                <a:latin typeface="Calibri" charset="0"/>
              </a:rPr>
              <a:t>We weight Functional and Emotional 2:1 in </a:t>
            </a:r>
            <a:r>
              <a:rPr lang="en-US" baseline="0" dirty="0" err="1" smtClean="0">
                <a:latin typeface="Calibri" charset="0"/>
              </a:rPr>
              <a:t>favour</a:t>
            </a:r>
            <a:r>
              <a:rPr lang="en-US" baseline="0" dirty="0" smtClean="0">
                <a:latin typeface="Calibri" charset="0"/>
              </a:rPr>
              <a:t> of Emotional.</a:t>
            </a:r>
          </a:p>
          <a:p>
            <a:pPr eaLnBrk="1" hangingPunct="1">
              <a:spcBef>
                <a:spcPct val="0"/>
              </a:spcBef>
            </a:pPr>
            <a:endParaRPr lang="en-US" dirty="0">
              <a:ea typeface="ＭＳ Ｐゴシック" charset="0"/>
            </a:endParaRPr>
          </a:p>
        </p:txBody>
      </p:sp>
      <p:sp>
        <p:nvSpPr>
          <p:cNvPr id="18125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6C6E369-9E34-4E48-B4E1-1D5BED533870}" type="slidenum">
              <a:rPr lang="en-US" sz="1200"/>
              <a:pPr/>
              <a:t>24</a:t>
            </a:fld>
            <a:endParaRPr lang="en-US" sz="12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Slide Image Placeholder 1"/>
          <p:cNvSpPr>
            <a:spLocks noGrp="1" noRot="1" noChangeAspect="1"/>
          </p:cNvSpPr>
          <p:nvPr>
            <p:ph type="sldImg"/>
          </p:nvPr>
        </p:nvSpPr>
        <p:spPr>
          <a:ln/>
        </p:spPr>
      </p:sp>
      <p:sp>
        <p:nvSpPr>
          <p:cNvPr id="18329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dirty="0">
                <a:latin typeface="InfoTextRegularTf-Roman" charset="0"/>
                <a:ea typeface="ＭＳ Ｐゴシック" charset="0"/>
                <a:cs typeface="InfoTextRegularTf-Roman" charset="0"/>
              </a:rPr>
              <a:t>L – simple and </a:t>
            </a:r>
            <a:r>
              <a:rPr lang="en-US" dirty="0" err="1">
                <a:latin typeface="InfoTextRegularTf-Roman" charset="0"/>
                <a:ea typeface="ＭＳ Ｐゴシック" charset="0"/>
                <a:cs typeface="InfoTextRegularTf-Roman" charset="0"/>
              </a:rPr>
              <a:t>precised</a:t>
            </a:r>
            <a:r>
              <a:rPr lang="en-US" dirty="0">
                <a:latin typeface="InfoTextRegularTf-Roman" charset="0"/>
                <a:ea typeface="ＭＳ Ｐゴシック" charset="0"/>
                <a:cs typeface="InfoTextRegularTf-Roman" charset="0"/>
              </a:rPr>
              <a:t> definition here =  the longevity and constancy of the historical relationship and the strength of the intention to continue the relationship</a:t>
            </a:r>
          </a:p>
          <a:p>
            <a:pPr eaLnBrk="1" hangingPunct="1">
              <a:spcBef>
                <a:spcPct val="0"/>
              </a:spcBef>
            </a:pPr>
            <a:r>
              <a:rPr lang="en-US" dirty="0">
                <a:latin typeface="InfoTextRegularTf-Roman" charset="0"/>
                <a:ea typeface="ＭＳ Ｐゴシック" charset="0"/>
                <a:cs typeface="InfoTextRegularTf-Roman" charset="0"/>
              </a:rPr>
              <a:t>T – are we believable, genuine, authentic and honest?  Do we do </a:t>
            </a:r>
            <a:r>
              <a:rPr lang="en-US" dirty="0" err="1">
                <a:latin typeface="InfoTextRegularTf-Roman" charset="0"/>
                <a:ea typeface="ＭＳ Ｐゴシック" charset="0"/>
                <a:cs typeface="InfoTextRegularTf-Roman" charset="0"/>
              </a:rPr>
              <a:t>salesy</a:t>
            </a:r>
            <a:r>
              <a:rPr lang="en-US" dirty="0">
                <a:latin typeface="InfoTextRegularTf-Roman" charset="0"/>
                <a:ea typeface="ＭＳ Ｐゴシック" charset="0"/>
                <a:cs typeface="InfoTextRegularTf-Roman" charset="0"/>
              </a:rPr>
              <a:t> copy or describe what it is really like? </a:t>
            </a:r>
          </a:p>
          <a:p>
            <a:pPr eaLnBrk="1" hangingPunct="1">
              <a:spcBef>
                <a:spcPct val="0"/>
              </a:spcBef>
            </a:pPr>
            <a:r>
              <a:rPr lang="en-US" dirty="0">
                <a:latin typeface="InfoTextRegularTf-Roman" charset="0"/>
                <a:ea typeface="ＭＳ Ｐゴシック" charset="0"/>
                <a:cs typeface="InfoTextRegularTf-Roman" charset="0"/>
              </a:rPr>
              <a:t>P – not just do they like use but do they actually choose us over others? – actively following to see what YOU do?  Are they seeing something BECAUSE you programmed it?</a:t>
            </a:r>
          </a:p>
          <a:p>
            <a:pPr eaLnBrk="1" hangingPunct="1">
              <a:spcBef>
                <a:spcPct val="0"/>
              </a:spcBef>
            </a:pPr>
            <a:r>
              <a:rPr lang="en-US" dirty="0" err="1">
                <a:latin typeface="InfoTextRegularTf-Roman" charset="0"/>
                <a:ea typeface="ＭＳ Ｐゴシック" charset="0"/>
                <a:cs typeface="InfoTextRegularTf-Roman" charset="0"/>
              </a:rPr>
              <a:t>WtoF</a:t>
            </a:r>
            <a:r>
              <a:rPr lang="en-US" dirty="0">
                <a:latin typeface="InfoTextRegularTf-Roman" charset="0"/>
                <a:ea typeface="ＭＳ Ｐゴシック" charset="0"/>
                <a:cs typeface="InfoTextRegularTf-Roman" charset="0"/>
              </a:rPr>
              <a:t> – Holy Grail of AC.  Will they do something because you suggest </a:t>
            </a:r>
            <a:r>
              <a:rPr lang="en-US" dirty="0" smtClean="0">
                <a:latin typeface="InfoTextRegularTf-Roman" charset="0"/>
                <a:ea typeface="ＭＳ Ｐゴシック" charset="0"/>
                <a:cs typeface="InfoTextRegularTf-Roman" charset="0"/>
              </a:rPr>
              <a:t>it?– </a:t>
            </a:r>
            <a:r>
              <a:rPr lang="en-US" dirty="0">
                <a:latin typeface="InfoTextRegularTf-Roman" charset="0"/>
                <a:ea typeface="ＭＳ Ｐゴシック" charset="0"/>
                <a:cs typeface="InfoTextRegularTf-Roman" charset="0"/>
              </a:rPr>
              <a:t>W</a:t>
            </a:r>
            <a:r>
              <a:rPr lang="en-US" dirty="0" smtClean="0">
                <a:latin typeface="InfoTextRegularTf-Roman" charset="0"/>
                <a:ea typeface="ＭＳ Ｐゴシック" charset="0"/>
                <a:cs typeface="InfoTextRegularTf-Roman" charset="0"/>
              </a:rPr>
              <a:t>ill </a:t>
            </a:r>
            <a:r>
              <a:rPr lang="en-US" dirty="0">
                <a:latin typeface="InfoTextRegularTf-Roman" charset="0"/>
                <a:ea typeface="ＭＳ Ｐゴシック" charset="0"/>
                <a:cs typeface="InfoTextRegularTf-Roman" charset="0"/>
              </a:rPr>
              <a:t>they follow your lead?</a:t>
            </a:r>
          </a:p>
          <a:p>
            <a:pPr eaLnBrk="1" hangingPunct="1">
              <a:spcBef>
                <a:spcPct val="0"/>
              </a:spcBef>
            </a:pPr>
            <a:r>
              <a:rPr lang="en-US" dirty="0" err="1">
                <a:latin typeface="InfoTextRegularTf-Roman" charset="0"/>
                <a:ea typeface="ＭＳ Ｐゴシック" charset="0"/>
                <a:cs typeface="InfoTextRegularTf-Roman" charset="0"/>
              </a:rPr>
              <a:t>SoB</a:t>
            </a:r>
            <a:r>
              <a:rPr lang="en-US" dirty="0">
                <a:latin typeface="InfoTextRegularTf-Roman" charset="0"/>
                <a:ea typeface="ＭＳ Ｐゴシック" charset="0"/>
                <a:cs typeface="InfoTextRegularTf-Roman" charset="0"/>
              </a:rPr>
              <a:t> – not just like/ be in awe of – but feel part of.  Feel ownership, connected, interactivity, relationship</a:t>
            </a:r>
          </a:p>
          <a:p>
            <a:pPr eaLnBrk="1" hangingPunct="1">
              <a:spcBef>
                <a:spcPct val="0"/>
              </a:spcBef>
            </a:pPr>
            <a:r>
              <a:rPr lang="en-US" dirty="0" err="1">
                <a:latin typeface="InfoTextRegularTf-Roman" charset="0"/>
                <a:ea typeface="ＭＳ Ｐゴシック" charset="0"/>
                <a:cs typeface="InfoTextRegularTf-Roman" charset="0"/>
              </a:rPr>
              <a:t>DtS</a:t>
            </a:r>
            <a:r>
              <a:rPr lang="en-US" dirty="0">
                <a:latin typeface="InfoTextRegularTf-Roman" charset="0"/>
                <a:ea typeface="ＭＳ Ｐゴシック" charset="0"/>
                <a:cs typeface="InfoTextRegularTf-Roman" charset="0"/>
              </a:rPr>
              <a:t> - orgs who share purpose inspire </a:t>
            </a:r>
            <a:r>
              <a:rPr lang="en-US" dirty="0" err="1">
                <a:latin typeface="InfoTextRegularTf-Roman" charset="0"/>
                <a:ea typeface="ＭＳ Ｐゴシック" charset="0"/>
                <a:cs typeface="InfoTextRegularTf-Roman" charset="0"/>
              </a:rPr>
              <a:t>auds</a:t>
            </a:r>
            <a:r>
              <a:rPr lang="en-US" dirty="0">
                <a:latin typeface="InfoTextRegularTf-Roman" charset="0"/>
                <a:ea typeface="ＭＳ Ｐゴシック" charset="0"/>
                <a:cs typeface="InfoTextRegularTf-Roman" charset="0"/>
              </a:rPr>
              <a:t> to help. Stuck in transactional </a:t>
            </a:r>
            <a:r>
              <a:rPr lang="en-US" dirty="0" err="1">
                <a:latin typeface="InfoTextRegularTf-Roman" charset="0"/>
                <a:ea typeface="ＭＳ Ｐゴシック" charset="0"/>
                <a:cs typeface="InfoTextRegularTf-Roman" charset="0"/>
              </a:rPr>
              <a:t>rel</a:t>
            </a:r>
            <a:r>
              <a:rPr lang="en-US" dirty="0">
                <a:latin typeface="InfoTextRegularTf-Roman" charset="0"/>
                <a:ea typeface="ＭＳ Ｐゴシック" charset="0"/>
                <a:cs typeface="InfoTextRegularTf-Roman" charset="0"/>
              </a:rPr>
              <a:t>– won’t see you as deserving support. Share your vision of impact on </a:t>
            </a:r>
            <a:r>
              <a:rPr lang="en-US" dirty="0" smtClean="0">
                <a:latin typeface="InfoTextRegularTf-Roman" charset="0"/>
                <a:ea typeface="ＭＳ Ｐゴシック" charset="0"/>
                <a:cs typeface="InfoTextRegularTf-Roman" charset="0"/>
              </a:rPr>
              <a:t>society</a:t>
            </a:r>
          </a:p>
          <a:p>
            <a:pPr eaLnBrk="1" hangingPunct="1">
              <a:spcBef>
                <a:spcPct val="0"/>
              </a:spcBef>
            </a:pPr>
            <a:r>
              <a:rPr lang="en-US" dirty="0" smtClean="0">
                <a:latin typeface="InfoTextRegularTf-Roman" charset="0"/>
                <a:ea typeface="ＭＳ Ｐゴシック" charset="0"/>
                <a:cs typeface="InfoTextRegularTf-Roman" charset="0"/>
              </a:rPr>
              <a:t>(JFK) </a:t>
            </a:r>
            <a:r>
              <a:rPr lang="en-US" dirty="0">
                <a:latin typeface="InfoTextRegularTf-Roman" charset="0"/>
                <a:ea typeface="ＭＳ Ｐゴシック" charset="0"/>
                <a:cs typeface="InfoTextRegularTf-Roman" charset="0"/>
              </a:rPr>
              <a:t>= </a:t>
            </a:r>
            <a:r>
              <a:rPr lang="en-US" b="1" dirty="0">
                <a:latin typeface="InfoTextRegularTf-Roman" charset="0"/>
                <a:ea typeface="ＭＳ Ｐゴシック" charset="0"/>
                <a:cs typeface="InfoTextRegularTf-Roman" charset="0"/>
              </a:rPr>
              <a:t>not what Org can do for them but what They can do for </a:t>
            </a:r>
            <a:r>
              <a:rPr lang="en-US" b="1" dirty="0" smtClean="0">
                <a:latin typeface="InfoTextRegularTf-Roman" charset="0"/>
                <a:ea typeface="ＭＳ Ｐゴシック" charset="0"/>
                <a:cs typeface="InfoTextRegularTf-Roman" charset="0"/>
              </a:rPr>
              <a:t>Org JFK</a:t>
            </a:r>
            <a:endParaRPr lang="en-US" i="1" dirty="0">
              <a:latin typeface="InfoTextRegularTf-Roman" charset="0"/>
              <a:ea typeface="ＭＳ Ｐゴシック" charset="0"/>
              <a:cs typeface="InfoTextRegularTf-Roman" charset="0"/>
            </a:endParaRPr>
          </a:p>
        </p:txBody>
      </p:sp>
      <p:sp>
        <p:nvSpPr>
          <p:cNvPr id="18329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75F3E40-79D4-2546-84F4-8C3A7D5BC974}" type="slidenum">
              <a:rPr lang="en-US" sz="1200"/>
              <a:pPr/>
              <a:t>25</a:t>
            </a:fld>
            <a:endParaRPr lang="en-US" sz="12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63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smtClean="0">
                <a:latin typeface="Calibri" charset="0"/>
              </a:rPr>
              <a:t>And if you need any more convincing here is a model from a client recently</a:t>
            </a:r>
            <a:r>
              <a:rPr lang="en-US" baseline="0" dirty="0" smtClean="0">
                <a:latin typeface="Calibri" charset="0"/>
              </a:rPr>
              <a:t> where in a survey we asked </a:t>
            </a:r>
            <a:r>
              <a:rPr lang="en-US" baseline="0" dirty="0" err="1" smtClean="0">
                <a:latin typeface="Calibri" charset="0"/>
              </a:rPr>
              <a:t>individs</a:t>
            </a:r>
            <a:r>
              <a:rPr lang="en-US" baseline="0" dirty="0" smtClean="0">
                <a:latin typeface="Calibri" charset="0"/>
              </a:rPr>
              <a:t> to score the org against the 12 brand equity areas</a:t>
            </a:r>
          </a:p>
          <a:p>
            <a:pPr eaLnBrk="1" hangingPunct="1"/>
            <a:r>
              <a:rPr lang="en-US" baseline="0" dirty="0" smtClean="0">
                <a:latin typeface="Calibri" charset="0"/>
              </a:rPr>
              <a:t>The higher their stake in the audience – higher brand score – the more they are likely to spend</a:t>
            </a:r>
          </a:p>
          <a:p>
            <a:pPr eaLnBrk="1" hangingPunct="1"/>
            <a:endParaRPr lang="en-US" baseline="0" dirty="0" smtClean="0">
              <a:latin typeface="Calibri" charset="0"/>
            </a:endParaRPr>
          </a:p>
          <a:p>
            <a:pPr eaLnBrk="1" hangingPunct="1"/>
            <a:r>
              <a:rPr lang="en-US" baseline="0" dirty="0" smtClean="0">
                <a:latin typeface="Calibri" charset="0"/>
              </a:rPr>
              <a:t>If </a:t>
            </a:r>
            <a:r>
              <a:rPr lang="en-US" baseline="0" dirty="0" smtClean="0">
                <a:latin typeface="Calibri" charset="0"/>
              </a:rPr>
              <a:t>you </a:t>
            </a:r>
            <a:r>
              <a:rPr lang="en-US" baseline="0" dirty="0" smtClean="0">
                <a:latin typeface="Calibri" charset="0"/>
              </a:rPr>
              <a:t>were to </a:t>
            </a:r>
            <a:r>
              <a:rPr lang="en-US" baseline="0" dirty="0" smtClean="0">
                <a:latin typeface="Calibri" charset="0"/>
              </a:rPr>
              <a:t>ask your audience to rate you against these factors and </a:t>
            </a:r>
            <a:r>
              <a:rPr lang="en-US" baseline="0" dirty="0" smtClean="0">
                <a:latin typeface="Calibri" charset="0"/>
              </a:rPr>
              <a:t>look at your relative equity in different audiences – there would be a different way to understand relative value</a:t>
            </a:r>
          </a:p>
          <a:p>
            <a:pPr eaLnBrk="1" hangingPunct="1"/>
            <a:r>
              <a:rPr lang="en-US" baseline="0" dirty="0" smtClean="0">
                <a:latin typeface="Calibri" charset="0"/>
              </a:rPr>
              <a:t>This </a:t>
            </a:r>
            <a:r>
              <a:rPr lang="en-US" baseline="0" dirty="0" smtClean="0">
                <a:latin typeface="Calibri" charset="0"/>
              </a:rPr>
              <a:t>is what we are doing with clients now .  AND then the client can work on the lower scores – earning more equity.</a:t>
            </a:r>
            <a:endParaRPr lang="en-US" dirty="0">
              <a:latin typeface="Calibri" charset="0"/>
            </a:endParaRPr>
          </a:p>
        </p:txBody>
      </p:sp>
      <p:sp>
        <p:nvSpPr>
          <p:cNvPr id="563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FDC976A6-69EE-E146-AFFD-E756E76D40D9}" type="slidenum">
              <a:rPr lang="en-US" sz="1200"/>
              <a:pPr/>
              <a:t>26</a:t>
            </a:fld>
            <a:endParaRPr lang="en-US" sz="12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BE26F56-81EE-D741-B7FD-651C3D0860C1}" type="slidenum">
              <a:rPr lang="en-US" sz="1200"/>
              <a:pPr/>
              <a:t>27</a:t>
            </a:fld>
            <a:endParaRPr lang="en-US" sz="1200"/>
          </a:p>
        </p:txBody>
      </p:sp>
      <p:sp>
        <p:nvSpPr>
          <p:cNvPr id="33794" name="Rectangle 1026"/>
          <p:cNvSpPr>
            <a:spLocks noGrp="1" noRot="1" noChangeAspect="1" noChangeArrowheads="1" noTextEdit="1"/>
          </p:cNvSpPr>
          <p:nvPr>
            <p:ph type="sldImg"/>
          </p:nvPr>
        </p:nvSpPr>
        <p:spPr>
          <a:ln/>
        </p:spPr>
      </p:sp>
      <p:sp>
        <p:nvSpPr>
          <p:cNvPr id="33795"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ea typeface="ＭＳ Ｐゴシック" charset="0"/>
                <a:cs typeface="ＭＳ Ｐゴシック" charset="0"/>
              </a:rPr>
              <a:t>So</a:t>
            </a:r>
            <a:r>
              <a:rPr lang="en-US" baseline="0" dirty="0" smtClean="0">
                <a:ea typeface="ＭＳ Ｐゴシック" charset="0"/>
                <a:cs typeface="ＭＳ Ｐゴシック" charset="0"/>
              </a:rPr>
              <a:t> why won’t audiences behave?! Well,</a:t>
            </a:r>
            <a:r>
              <a:rPr lang="en-US" dirty="0" smtClean="0">
                <a:ea typeface="ＭＳ Ｐゴシック" charset="0"/>
                <a:cs typeface="ＭＳ Ｐゴシック" charset="0"/>
              </a:rPr>
              <a:t> </a:t>
            </a:r>
            <a:r>
              <a:rPr lang="en-US" dirty="0" smtClean="0">
                <a:ea typeface="ＭＳ Ｐゴシック" charset="0"/>
                <a:cs typeface="ＭＳ Ｐゴシック" charset="0"/>
              </a:rPr>
              <a:t>times are a changing.</a:t>
            </a:r>
          </a:p>
          <a:p>
            <a:r>
              <a:rPr lang="en-US" dirty="0" smtClean="0">
                <a:ea typeface="ＭＳ Ｐゴシック" charset="0"/>
                <a:cs typeface="ＭＳ Ｐゴシック" charset="0"/>
              </a:rPr>
              <a:t>Audiences frequency levels are a fraction of that of the dedicated audiences they are replacing (audiences</a:t>
            </a:r>
            <a:r>
              <a:rPr lang="en-US" baseline="0" dirty="0" smtClean="0">
                <a:ea typeface="ＭＳ Ｐゴシック" charset="0"/>
                <a:cs typeface="ＭＳ Ｐゴシック" charset="0"/>
              </a:rPr>
              <a:t> who had </a:t>
            </a:r>
            <a:r>
              <a:rPr lang="en-US" dirty="0" smtClean="0">
                <a:ea typeface="ＭＳ Ｐゴシック" charset="0"/>
                <a:cs typeface="ＭＳ Ｐゴシック" charset="0"/>
              </a:rPr>
              <a:t>little money, limited opportunities, a choice of two TV channels</a:t>
            </a:r>
            <a:r>
              <a:rPr lang="en-US" baseline="0" dirty="0" smtClean="0">
                <a:ea typeface="ＭＳ Ｐゴシック" charset="0"/>
                <a:cs typeface="ＭＳ Ｐゴシック" charset="0"/>
              </a:rPr>
              <a:t> and</a:t>
            </a:r>
            <a:r>
              <a:rPr lang="en-US" dirty="0" smtClean="0">
                <a:ea typeface="ＭＳ Ｐゴシック" charset="0"/>
                <a:cs typeface="ＭＳ Ｐゴシック" charset="0"/>
              </a:rPr>
              <a:t> no internet –</a:t>
            </a:r>
          </a:p>
          <a:p>
            <a:r>
              <a:rPr lang="en-US" dirty="0" smtClean="0">
                <a:ea typeface="ＭＳ Ｐゴシック" charset="0"/>
                <a:cs typeface="ＭＳ Ｐゴシック" charset="0"/>
              </a:rPr>
              <a:t>a concert</a:t>
            </a:r>
            <a:r>
              <a:rPr lang="en-US" baseline="0" dirty="0" smtClean="0">
                <a:ea typeface="ＭＳ Ｐゴシック" charset="0"/>
                <a:cs typeface="ＭＳ Ｐゴシック" charset="0"/>
              </a:rPr>
              <a:t> or theatre performance</a:t>
            </a:r>
            <a:r>
              <a:rPr lang="en-US" dirty="0" smtClean="0">
                <a:ea typeface="ＭＳ Ｐゴシック" charset="0"/>
                <a:cs typeface="ＭＳ Ｐゴシック" charset="0"/>
              </a:rPr>
              <a:t> could be the highlight of a drab week.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ea typeface="ＭＳ Ｐゴシック" charset="0"/>
                <a:cs typeface="ＭＳ Ｐゴシック" charset="0"/>
              </a:rPr>
              <a:t>Modern audiences are both fickle and promiscuous –</a:t>
            </a:r>
            <a:r>
              <a:rPr lang="en-US" baseline="0" dirty="0" smtClean="0">
                <a:ea typeface="ＭＳ Ｐゴシック" charset="0"/>
                <a:cs typeface="ＭＳ Ｐゴシック" charset="0"/>
              </a:rPr>
              <a:t> and </a:t>
            </a:r>
            <a:r>
              <a:rPr lang="en-US" dirty="0" smtClean="0">
                <a:ea typeface="ＭＳ Ｐゴシック" charset="0"/>
                <a:cs typeface="ＭＳ Ｐゴシック" charset="0"/>
              </a:rPr>
              <a:t>this simply doesn’t serve the objectives of the traditional theatre marketing model</a:t>
            </a:r>
            <a:r>
              <a:rPr lang="en-US" dirty="0" smtClean="0">
                <a:ea typeface="ＭＳ Ｐゴシック" charset="0"/>
                <a:cs typeface="ＭＳ Ｐゴシック" charset="0"/>
              </a:rPr>
              <a:t>.</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ea typeface="ＭＳ Ｐゴシック" charset="0"/>
                <a:cs typeface="ＭＳ Ｐゴシック" charset="0"/>
              </a:rPr>
              <a:t>They don’t come all the time - or to you every time….</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ea typeface="ＭＳ Ｐゴシック" charset="0"/>
              <a:cs typeface="ＭＳ Ｐゴシック" charset="0"/>
            </a:endParaRPr>
          </a:p>
          <a:p>
            <a:endParaRPr lang="en-US" baseline="0" dirty="0" smtClean="0">
              <a:ea typeface="ＭＳ Ｐゴシック" charset="0"/>
              <a:cs typeface="ＭＳ Ｐゴシック" charset="0"/>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ea typeface="ＭＳ Ｐゴシック" charset="0"/>
              <a:cs typeface="ＭＳ Ｐゴシック" charset="0"/>
            </a:endParaRPr>
          </a:p>
          <a:p>
            <a:endParaRPr lang="en-US" dirty="0" smtClean="0">
              <a:ea typeface="ＭＳ Ｐゴシック" charset="0"/>
              <a:cs typeface="ＭＳ Ｐゴシック" charset="0"/>
            </a:endParaRPr>
          </a:p>
          <a:p>
            <a:endParaRPr lang="en-US" dirty="0" smtClean="0">
              <a:ea typeface="ＭＳ Ｐゴシック" charset="0"/>
              <a:cs typeface="ＭＳ Ｐゴシック" charset="0"/>
            </a:endParaRPr>
          </a:p>
          <a:p>
            <a:endParaRPr lang="en-US" dirty="0">
              <a:ea typeface="ＭＳ Ｐゴシック" charset="0"/>
              <a:cs typeface="ＭＳ Ｐゴシック"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74B588F-B34F-504B-AA92-614810C050A7}" type="slidenum">
              <a:rPr lang="en-US" sz="1200"/>
              <a:pPr/>
              <a:t>28</a:t>
            </a:fld>
            <a:endParaRPr lang="en-US" sz="1200"/>
          </a:p>
        </p:txBody>
      </p:sp>
      <p:sp>
        <p:nvSpPr>
          <p:cNvPr id="205826" name="Rectangle 2"/>
          <p:cNvSpPr>
            <a:spLocks noGrp="1" noRot="1" noChangeAspect="1" noChangeArrowheads="1"/>
          </p:cNvSpPr>
          <p:nvPr>
            <p:ph type="sldImg"/>
          </p:nvPr>
        </p:nvSpPr>
        <p:spPr>
          <a:xfrm>
            <a:off x="1143000" y="685800"/>
            <a:ext cx="4573588" cy="3429000"/>
          </a:xfrm>
          <a:solidFill>
            <a:srgbClr val="FFFFFF"/>
          </a:solidFill>
          <a:ln/>
        </p:spPr>
      </p:sp>
      <p:sp>
        <p:nvSpPr>
          <p:cNvPr id="205827"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smtClean="0">
                <a:ea typeface="ＭＳ Ｐゴシック" charset="0"/>
                <a:cs typeface="ＭＳ Ｐゴシック" charset="0"/>
              </a:rPr>
              <a:t>What % of</a:t>
            </a:r>
            <a:r>
              <a:rPr lang="en-US" baseline="0" dirty="0" smtClean="0">
                <a:ea typeface="ＭＳ Ｐゴシック" charset="0"/>
                <a:cs typeface="ＭＳ Ｐゴシック" charset="0"/>
              </a:rPr>
              <a:t> arts going audiences attend every year?</a:t>
            </a:r>
            <a:endParaRPr lang="en-US" dirty="0" smtClean="0">
              <a:ea typeface="ＭＳ Ｐゴシック" charset="0"/>
              <a:cs typeface="ＭＳ Ｐゴシック" charset="0"/>
            </a:endParaRPr>
          </a:p>
          <a:p>
            <a:pPr eaLnBrk="1" hangingPunct="1"/>
            <a:endParaRPr lang="en-US" dirty="0" smtClean="0">
              <a:ea typeface="ＭＳ Ｐゴシック" charset="0"/>
              <a:cs typeface="ＭＳ Ｐゴシック" charset="0"/>
            </a:endParaRPr>
          </a:p>
          <a:p>
            <a:pPr eaLnBrk="1" hangingPunct="1"/>
            <a:r>
              <a:rPr lang="en-US" dirty="0" smtClean="0">
                <a:ea typeface="ＭＳ Ｐゴシック" charset="0"/>
                <a:cs typeface="ＭＳ Ｐゴシック" charset="0"/>
              </a:rPr>
              <a:t>Actually</a:t>
            </a:r>
            <a:r>
              <a:rPr lang="en-US" baseline="0" dirty="0" smtClean="0">
                <a:ea typeface="ＭＳ Ｐゴシック" charset="0"/>
                <a:cs typeface="ＭＳ Ｐゴシック" charset="0"/>
              </a:rPr>
              <a:t> </a:t>
            </a:r>
            <a:r>
              <a:rPr lang="en-US" baseline="0" dirty="0" smtClean="0">
                <a:ea typeface="ＭＳ Ｐゴシック" charset="0"/>
                <a:cs typeface="ＭＳ Ｐゴシック" charset="0"/>
              </a:rPr>
              <a:t>85% of people are in our definition of “in the cultural market</a:t>
            </a:r>
          </a:p>
          <a:p>
            <a:pPr eaLnBrk="1" hangingPunct="1"/>
            <a:endParaRPr lang="en-US" baseline="0" dirty="0" smtClean="0">
              <a:ea typeface="ＭＳ Ｐゴシック" charset="0"/>
              <a:cs typeface="ＭＳ Ｐゴシック" charset="0"/>
            </a:endParaRPr>
          </a:p>
          <a:p>
            <a:pPr eaLnBrk="1" hangingPunct="1"/>
            <a:r>
              <a:rPr lang="en-US" dirty="0" smtClean="0">
                <a:ea typeface="ＭＳ Ｐゴシック" charset="0"/>
                <a:cs typeface="ＭＳ Ｐゴシック" charset="0"/>
              </a:rPr>
              <a:t>UK just under 50m people</a:t>
            </a:r>
          </a:p>
          <a:p>
            <a:pPr eaLnBrk="1" hangingPunct="1"/>
            <a:r>
              <a:rPr lang="en-US" dirty="0" smtClean="0">
                <a:ea typeface="ＭＳ Ｐゴシック" charset="0"/>
                <a:cs typeface="ＭＳ Ｐゴシック" charset="0"/>
              </a:rPr>
              <a:t>(85% = just under 43 million)</a:t>
            </a:r>
          </a:p>
          <a:p>
            <a:pPr eaLnBrk="1" hangingPunct="1"/>
            <a:endParaRPr lang="en-US" dirty="0">
              <a:ea typeface="ＭＳ Ｐゴシック" charset="0"/>
              <a:cs typeface="ＭＳ Ｐゴシック"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6BA37DDE-6828-5D4D-B534-F9D0C874C4FC}" type="slidenum">
              <a:rPr lang="en-US" sz="1200"/>
              <a:pPr/>
              <a:t>29</a:t>
            </a:fld>
            <a:endParaRPr lang="en-US" sz="1200"/>
          </a:p>
        </p:txBody>
      </p:sp>
      <p:sp>
        <p:nvSpPr>
          <p:cNvPr id="207874" name="Rectangle 2"/>
          <p:cNvSpPr>
            <a:spLocks noGrp="1" noRot="1" noChangeAspect="1" noChangeArrowheads="1"/>
          </p:cNvSpPr>
          <p:nvPr>
            <p:ph type="sldImg"/>
          </p:nvPr>
        </p:nvSpPr>
        <p:spPr>
          <a:xfrm>
            <a:off x="1143000" y="685800"/>
            <a:ext cx="4573588" cy="3429000"/>
          </a:xfrm>
          <a:solidFill>
            <a:srgbClr val="FFFFFF"/>
          </a:solidFill>
          <a:ln/>
        </p:spPr>
      </p:sp>
      <p:sp>
        <p:nvSpPr>
          <p:cNvPr id="207875"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smtClean="0">
                <a:ea typeface="ＭＳ Ｐゴシック" charset="0"/>
                <a:cs typeface="ＭＳ Ｐゴシック" charset="0"/>
              </a:rPr>
              <a:t>UK just under 50m people</a:t>
            </a:r>
          </a:p>
          <a:p>
            <a:pPr eaLnBrk="1" hangingPunct="1"/>
            <a:r>
              <a:rPr lang="en-US" dirty="0" smtClean="0">
                <a:ea typeface="ＭＳ Ｐゴシック" charset="0"/>
                <a:cs typeface="ＭＳ Ｐゴシック" charset="0"/>
              </a:rPr>
              <a:t>(85% = just under 43 million)</a:t>
            </a:r>
          </a:p>
          <a:p>
            <a:pPr eaLnBrk="1" hangingPunct="1"/>
            <a:endParaRPr lang="en-US" dirty="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45A43F4D-5DAD-E141-B6B8-3E7E7D6E4BA0}" type="slidenum">
              <a:rPr lang="en-US" sz="1200"/>
              <a:pPr algn="r"/>
              <a:t>3</a:t>
            </a:fld>
            <a:endParaRPr lang="en-US" sz="1200"/>
          </a:p>
        </p:txBody>
      </p:sp>
      <p:sp>
        <p:nvSpPr>
          <p:cNvPr id="19458" name="Rectangle 2"/>
          <p:cNvSpPr>
            <a:spLocks noGrp="1" noRot="1" noChangeAspect="1" noChangeArrowheads="1" noTextEdit="1"/>
          </p:cNvSpPr>
          <p:nvPr>
            <p:ph type="sldImg"/>
          </p:nvPr>
        </p:nvSpPr>
        <p:spPr>
          <a:solidFill>
            <a:srgbClr val="FFFFFF"/>
          </a:solidFill>
          <a:ln/>
        </p:spPr>
      </p:sp>
      <p:sp>
        <p:nvSpPr>
          <p:cNvPr id="19459" name="Rectangle 3"/>
          <p:cNvSpPr>
            <a:spLocks noGrp="1" noChangeArrowheads="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Lst>
        </p:spPr>
        <p:txBody>
          <a:bodyPr/>
          <a:lstStyle/>
          <a:p>
            <a:pPr eaLnBrk="1" hangingPunct="1"/>
            <a:r>
              <a:rPr lang="en-US" dirty="0" smtClean="0">
                <a:ea typeface="ＭＳ Ｐゴシック" charset="0"/>
              </a:rPr>
              <a:t>So come the 1970S </a:t>
            </a:r>
            <a:r>
              <a:rPr lang="en-US" dirty="0">
                <a:ea typeface="ＭＳ Ｐゴシック" charset="0"/>
              </a:rPr>
              <a:t>arts orgs </a:t>
            </a:r>
            <a:r>
              <a:rPr lang="en-US" dirty="0" smtClean="0">
                <a:ea typeface="ＭＳ Ｐゴシック" charset="0"/>
              </a:rPr>
              <a:t>were still </a:t>
            </a:r>
            <a:r>
              <a:rPr lang="en-US" dirty="0">
                <a:ea typeface="ＭＳ Ｐゴシック" charset="0"/>
              </a:rPr>
              <a:t>product focused</a:t>
            </a:r>
          </a:p>
          <a:p>
            <a:pPr eaLnBrk="1" hangingPunct="1"/>
            <a:r>
              <a:rPr lang="en-US" dirty="0">
                <a:ea typeface="ＭＳ Ｐゴシック" charset="0"/>
              </a:rPr>
              <a:t>If they like it they will come</a:t>
            </a:r>
          </a:p>
          <a:p>
            <a:pPr eaLnBrk="1" hangingPunct="1"/>
            <a:r>
              <a:rPr lang="en-US" dirty="0">
                <a:ea typeface="ＭＳ Ｐゴシック" charset="0"/>
              </a:rPr>
              <a:t>We just tell </a:t>
            </a:r>
            <a:r>
              <a:rPr lang="en-US" dirty="0" smtClean="0">
                <a:ea typeface="ＭＳ Ｐゴシック" charset="0"/>
              </a:rPr>
              <a:t>them</a:t>
            </a:r>
          </a:p>
          <a:p>
            <a:pPr eaLnBrk="1" hangingPunct="1"/>
            <a:r>
              <a:rPr lang="en-US" dirty="0" smtClean="0">
                <a:ea typeface="ＭＳ Ｐゴシック" charset="0"/>
              </a:rPr>
              <a:t>So marketing was a</a:t>
            </a:r>
            <a:r>
              <a:rPr lang="en-US" baseline="0" dirty="0" smtClean="0">
                <a:ea typeface="ＭＳ Ｐゴシック" charset="0"/>
              </a:rPr>
              <a:t> low priority, low status and placed a low demand on resources</a:t>
            </a:r>
          </a:p>
          <a:p>
            <a:pPr eaLnBrk="1" hangingPunct="1"/>
            <a:r>
              <a:rPr lang="en-US" baseline="0" dirty="0" smtClean="0">
                <a:ea typeface="ＭＳ Ｐゴシック" charset="0"/>
              </a:rPr>
              <a:t>There was no need to understand the audience or their needs at this point – they were largely irrelevant</a:t>
            </a:r>
            <a:endParaRPr lang="en-US" dirty="0">
              <a:ea typeface="ＭＳ Ｐゴシック"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3B40F17-B324-4E46-9253-AC4FAA8F8A61}" type="slidenum">
              <a:rPr lang="en-US" sz="1200"/>
              <a:pPr/>
              <a:t>30</a:t>
            </a:fld>
            <a:endParaRPr lang="en-US" sz="1200"/>
          </a:p>
        </p:txBody>
      </p:sp>
      <p:sp>
        <p:nvSpPr>
          <p:cNvPr id="209922" name="Rectangle 2"/>
          <p:cNvSpPr>
            <a:spLocks noGrp="1" noRot="1" noChangeAspect="1" noChangeArrowheads="1"/>
          </p:cNvSpPr>
          <p:nvPr>
            <p:ph type="sldImg"/>
          </p:nvPr>
        </p:nvSpPr>
        <p:spPr>
          <a:xfrm>
            <a:off x="1143000" y="685800"/>
            <a:ext cx="4573588" cy="3429000"/>
          </a:xfrm>
          <a:solidFill>
            <a:srgbClr val="FFFFFF"/>
          </a:solidFill>
          <a:ln/>
        </p:spPr>
      </p:sp>
      <p:sp>
        <p:nvSpPr>
          <p:cNvPr id="209923"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smtClean="0">
                <a:ea typeface="ＭＳ Ｐゴシック" charset="0"/>
                <a:cs typeface="ＭＳ Ｐゴシック" charset="0"/>
              </a:rPr>
              <a:t>UK just under 50m people</a:t>
            </a:r>
          </a:p>
          <a:p>
            <a:pPr eaLnBrk="1" hangingPunct="1"/>
            <a:r>
              <a:rPr lang="en-US" dirty="0" smtClean="0">
                <a:ea typeface="ＭＳ Ｐゴシック" charset="0"/>
                <a:cs typeface="ＭＳ Ｐゴシック" charset="0"/>
              </a:rPr>
              <a:t>(85% = just under 43 million)</a:t>
            </a:r>
          </a:p>
          <a:p>
            <a:pPr eaLnBrk="1" hangingPunct="1"/>
            <a:endParaRPr lang="en-US" dirty="0">
              <a:ea typeface="ＭＳ Ｐゴシック" charset="0"/>
              <a:cs typeface="ＭＳ Ｐゴシック" charset="0"/>
            </a:endParaRPr>
          </a:p>
          <a:p>
            <a:pPr eaLnBrk="1" hangingPunct="1"/>
            <a:endParaRPr lang="en-US" dirty="0">
              <a:ea typeface="ＭＳ Ｐゴシック" charset="0"/>
              <a:cs typeface="ＭＳ Ｐゴシック"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54263E1-A797-2244-A2B1-80BD4030E20E}" type="slidenum">
              <a:rPr lang="en-US" sz="1200"/>
              <a:pPr/>
              <a:t>31</a:t>
            </a:fld>
            <a:endParaRPr lang="en-US" sz="1200"/>
          </a:p>
        </p:txBody>
      </p:sp>
      <p:sp>
        <p:nvSpPr>
          <p:cNvPr id="211970" name="Rectangle 2"/>
          <p:cNvSpPr>
            <a:spLocks noGrp="1" noRot="1" noChangeAspect="1" noChangeArrowheads="1"/>
          </p:cNvSpPr>
          <p:nvPr>
            <p:ph type="sldImg"/>
          </p:nvPr>
        </p:nvSpPr>
        <p:spPr>
          <a:xfrm>
            <a:off x="1143000" y="685800"/>
            <a:ext cx="4573588" cy="3429000"/>
          </a:xfrm>
          <a:solidFill>
            <a:srgbClr val="FFFFFF"/>
          </a:solidFill>
          <a:ln/>
        </p:spPr>
      </p:sp>
      <p:sp>
        <p:nvSpPr>
          <p:cNvPr id="211971"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a:ea typeface="ＭＳ Ｐゴシック" charset="0"/>
                <a:cs typeface="ＭＳ Ｐゴシック" charset="0"/>
              </a:rPr>
              <a:t>UK just under 50m people</a:t>
            </a:r>
          </a:p>
          <a:p>
            <a:pPr eaLnBrk="1" hangingPunct="1"/>
            <a:r>
              <a:rPr lang="en-US" dirty="0">
                <a:ea typeface="ＭＳ Ｐゴシック" charset="0"/>
                <a:cs typeface="ＭＳ Ｐゴシック" charset="0"/>
              </a:rPr>
              <a:t>(85% = just under 43 million</a:t>
            </a:r>
            <a:r>
              <a:rPr lang="en-US" dirty="0" smtClean="0">
                <a:ea typeface="ＭＳ Ｐゴシック" charset="0"/>
                <a:cs typeface="ＭＳ Ｐゴシック" charset="0"/>
              </a:rPr>
              <a:t>)</a:t>
            </a:r>
          </a:p>
          <a:p>
            <a:pPr eaLnBrk="1" hangingPunct="1"/>
            <a:endParaRPr lang="en-US" dirty="0">
              <a:ea typeface="ＭＳ Ｐゴシック" charset="0"/>
              <a:cs typeface="ＭＳ Ｐゴシック"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53C1A37-6606-2B4F-9653-B03105ABE18C}" type="slidenum">
              <a:rPr lang="en-US" sz="1200"/>
              <a:pPr/>
              <a:t>32</a:t>
            </a:fld>
            <a:endParaRPr lang="en-US" sz="1200"/>
          </a:p>
        </p:txBody>
      </p:sp>
      <p:sp>
        <p:nvSpPr>
          <p:cNvPr id="35842" name="Rectangle 1026"/>
          <p:cNvSpPr>
            <a:spLocks noGrp="1" noRot="1" noChangeAspect="1" noChangeArrowheads="1" noTextEdit="1"/>
          </p:cNvSpPr>
          <p:nvPr>
            <p:ph type="sldImg"/>
          </p:nvPr>
        </p:nvSpPr>
        <p:spPr>
          <a:ln/>
        </p:spPr>
      </p:sp>
      <p:sp>
        <p:nvSpPr>
          <p:cNvPr id="35843"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ea typeface="ＭＳ Ｐゴシック" charset="0"/>
                <a:cs typeface="ＭＳ Ｐゴシック" charset="0"/>
              </a:rPr>
              <a:t>A feature of conventional</a:t>
            </a:r>
            <a:r>
              <a:rPr lang="en-US" baseline="0" dirty="0" smtClean="0">
                <a:ea typeface="ＭＳ Ｐゴシック" charset="0"/>
                <a:cs typeface="ＭＳ Ｐゴシック" charset="0"/>
              </a:rPr>
              <a:t> arts marketing wisdom is to assert that promiscuity is BAD.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err="1" smtClean="0">
                <a:ea typeface="ＭＳ Ｐゴシック" charset="0"/>
                <a:cs typeface="ＭＳ Ｐゴシック" charset="0"/>
              </a:rPr>
              <a:t>Monogomy</a:t>
            </a:r>
            <a:r>
              <a:rPr lang="en-US" baseline="0" dirty="0" smtClean="0">
                <a:ea typeface="ＭＳ Ｐゴシック" charset="0"/>
                <a:cs typeface="ＭＳ Ｐゴシック" charset="0"/>
              </a:rPr>
              <a:t> is a construct of </a:t>
            </a:r>
            <a:r>
              <a:rPr lang="en-US" baseline="0" dirty="0" err="1" smtClean="0">
                <a:ea typeface="ＭＳ Ｐゴシック" charset="0"/>
                <a:cs typeface="ＭＳ Ｐゴシック" charset="0"/>
              </a:rPr>
              <a:t>organisations</a:t>
            </a:r>
            <a:r>
              <a:rPr lang="en-US" baseline="0" dirty="0" smtClean="0">
                <a:ea typeface="ＭＳ Ｐゴシック" charset="0"/>
                <a:cs typeface="ＭＳ Ｐゴシック" charset="0"/>
              </a:rPr>
              <a:t> seeking to serve their own needs as ticket sellers.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ea typeface="ＭＳ Ｐゴシック" charset="0"/>
                <a:cs typeface="ＭＳ Ｐゴシック" charset="0"/>
              </a:rPr>
              <a:t>Vast amounts of precious marketing budget has been spent on trying to herd people into loyalty pens and defend market share.  When the future is in fact a shared market.</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ea typeface="ＭＳ Ｐゴシック" charset="0"/>
              <a:cs typeface="ＭＳ Ｐゴシック" charset="0"/>
            </a:endParaRPr>
          </a:p>
          <a:p>
            <a:endParaRPr lang="en-US" dirty="0" smtClean="0">
              <a:ea typeface="ＭＳ Ｐゴシック" charset="0"/>
              <a:cs typeface="ＭＳ Ｐゴシック"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8E4AB64-4D1B-3248-B5F4-AF77CECA2304}" type="slidenum">
              <a:rPr lang="en-US" sz="1200"/>
              <a:pPr/>
              <a:t>33</a:t>
            </a:fld>
            <a:endParaRPr lang="en-US" sz="1200"/>
          </a:p>
        </p:txBody>
      </p:sp>
      <p:sp>
        <p:nvSpPr>
          <p:cNvPr id="52226" name="Rectangle 1026"/>
          <p:cNvSpPr>
            <a:spLocks noGrp="1" noRot="1" noChangeAspect="1" noChangeArrowheads="1" noTextEdit="1"/>
          </p:cNvSpPr>
          <p:nvPr>
            <p:ph type="sldImg"/>
          </p:nvPr>
        </p:nvSpPr>
        <p:spPr>
          <a:ln/>
        </p:spPr>
      </p:sp>
      <p:sp>
        <p:nvSpPr>
          <p:cNvPr id="52227"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eaLnBrk="1" hangingPunct="1"/>
            <a:r>
              <a:rPr lang="en-US" dirty="0" smtClean="0">
                <a:latin typeface="Times New Roman" charset="0"/>
                <a:ea typeface="ＭＳ Ｐゴシック" charset="0"/>
              </a:rPr>
              <a:t>The slothful fickle single ticket buyer</a:t>
            </a:r>
            <a:r>
              <a:rPr lang="en-US" baseline="0" dirty="0" smtClean="0">
                <a:latin typeface="Times New Roman" charset="0"/>
                <a:ea typeface="ＭＳ Ｐゴシック" charset="0"/>
              </a:rPr>
              <a:t> as described by </a:t>
            </a:r>
            <a:r>
              <a:rPr lang="en-US" dirty="0" smtClean="0">
                <a:latin typeface="Times New Roman" charset="0"/>
                <a:ea typeface="ＭＳ Ｐゴシック" charset="0"/>
              </a:rPr>
              <a:t>Danny </a:t>
            </a:r>
            <a:r>
              <a:rPr lang="en-US" dirty="0">
                <a:latin typeface="Times New Roman" charset="0"/>
                <a:ea typeface="ＭＳ Ｐゴシック" charset="0"/>
              </a:rPr>
              <a:t>Newman, Subscribe Now, </a:t>
            </a:r>
            <a:r>
              <a:rPr lang="en-US" dirty="0" smtClean="0">
                <a:latin typeface="Times New Roman" charset="0"/>
                <a:ea typeface="ＭＳ Ｐゴシック" charset="0"/>
              </a:rPr>
              <a:t>1979 – when</a:t>
            </a:r>
            <a:r>
              <a:rPr lang="en-US" baseline="0" dirty="0" smtClean="0">
                <a:latin typeface="Times New Roman" charset="0"/>
                <a:ea typeface="ＭＳ Ｐゴシック" charset="0"/>
              </a:rPr>
              <a:t> I read this again recently I found it hard not to believe it was sarcastic!</a:t>
            </a:r>
            <a:endParaRPr lang="en-US" dirty="0">
              <a:latin typeface="Times New Roman" charset="0"/>
              <a:ea typeface="ＭＳ Ｐゴシック" charset="0"/>
            </a:endParaRPr>
          </a:p>
          <a:p>
            <a:pPr lvl="1" eaLnBrk="1" hangingPunct="1"/>
            <a:r>
              <a:rPr lang="en-US" dirty="0" smtClean="0">
                <a:latin typeface="Times New Roman" charset="0"/>
                <a:ea typeface="ＭＳ Ｐゴシック" charset="0"/>
              </a:rPr>
              <a:t>This </a:t>
            </a:r>
            <a:r>
              <a:rPr lang="en-US" dirty="0">
                <a:latin typeface="Times New Roman" charset="0"/>
                <a:ea typeface="ＭＳ Ｐゴシック" charset="0"/>
              </a:rPr>
              <a:t>still pervades common practice in arts marketing</a:t>
            </a:r>
            <a:r>
              <a:rPr lang="en-US" dirty="0" smtClean="0">
                <a:latin typeface="Times New Roman" charset="0"/>
                <a:ea typeface="ＭＳ Ｐゴシック" charset="0"/>
              </a:rPr>
              <a:t>…</a:t>
            </a:r>
            <a:endParaRPr lang="en-US" dirty="0">
              <a:ea typeface="ＭＳ Ｐゴシック" charset="0"/>
              <a:cs typeface="ＭＳ Ｐゴシック" charset="0"/>
            </a:endParaRPr>
          </a:p>
          <a:p>
            <a:pPr eaLnBrk="1" hangingPunct="1"/>
            <a:endParaRPr lang="en-US" dirty="0">
              <a:ea typeface="ＭＳ Ｐゴシック" charset="0"/>
              <a:cs typeface="ＭＳ Ｐゴシック"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DF8FA263-4235-4F4B-AB15-3A982725E1F5}" type="slidenum">
              <a:rPr lang="en-US" sz="1200"/>
              <a:pPr/>
              <a:t>34</a:t>
            </a:fld>
            <a:endParaRPr lang="en-US" sz="1200"/>
          </a:p>
        </p:txBody>
      </p:sp>
      <p:sp>
        <p:nvSpPr>
          <p:cNvPr id="44034" name="Rectangle 1026"/>
          <p:cNvSpPr>
            <a:spLocks noGrp="1" noRot="1" noChangeAspect="1" noChangeArrowheads="1" noTextEdit="1"/>
          </p:cNvSpPr>
          <p:nvPr>
            <p:ph type="sldImg"/>
          </p:nvPr>
        </p:nvSpPr>
        <p:spPr>
          <a:ln/>
        </p:spPr>
      </p:sp>
      <p:sp>
        <p:nvSpPr>
          <p:cNvPr id="44035"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ea typeface="ＭＳ Ｐゴシック" charset="0"/>
                <a:cs typeface="ＭＳ Ｐゴシック" charset="0"/>
              </a:rPr>
              <a:t>The</a:t>
            </a:r>
            <a:r>
              <a:rPr lang="en-US" baseline="0" dirty="0" smtClean="0">
                <a:ea typeface="ＭＳ Ｐゴシック" charset="0"/>
                <a:cs typeface="ＭＳ Ｐゴシック" charset="0"/>
              </a:rPr>
              <a:t> fact is m</a:t>
            </a:r>
            <a:r>
              <a:rPr lang="en-US" dirty="0" smtClean="0">
                <a:ea typeface="ＭＳ Ｐゴシック" charset="0"/>
                <a:cs typeface="ＭＳ Ｐゴシック" charset="0"/>
              </a:rPr>
              <a:t>ost </a:t>
            </a:r>
            <a:r>
              <a:rPr lang="en-US" dirty="0" smtClean="0">
                <a:ea typeface="ＭＳ Ｐゴシック" charset="0"/>
                <a:cs typeface="ＭＳ Ｐゴシック" charset="0"/>
              </a:rPr>
              <a:t>people don't come very often</a:t>
            </a:r>
            <a:r>
              <a:rPr lang="en-US" baseline="0" dirty="0" smtClean="0">
                <a:ea typeface="ＭＳ Ｐゴシック" charset="0"/>
                <a:cs typeface="ＭＳ Ｐゴシック" charset="0"/>
              </a:rPr>
              <a:t>. Because they have largely </a:t>
            </a:r>
            <a:r>
              <a:rPr lang="en-US" dirty="0" smtClean="0">
                <a:ea typeface="ＭＳ Ｐゴシック" charset="0"/>
                <a:cs typeface="ＭＳ Ｐゴシック" charset="0"/>
              </a:rPr>
              <a:t>excluded us from their lives.  And they are happy. </a:t>
            </a:r>
          </a:p>
          <a:p>
            <a:r>
              <a:rPr lang="en-US" dirty="0" smtClean="0">
                <a:ea typeface="ＭＳ Ｐゴシック" charset="0"/>
                <a:cs typeface="ＭＳ Ｐゴシック" charset="0"/>
              </a:rPr>
              <a:t>The assumption has been that poor, </a:t>
            </a:r>
            <a:r>
              <a:rPr lang="en-US" dirty="0" err="1" smtClean="0">
                <a:ea typeface="ＭＳ Ｐゴシック" charset="0"/>
                <a:cs typeface="ＭＳ Ｐゴシック" charset="0"/>
              </a:rPr>
              <a:t>marginalised</a:t>
            </a:r>
            <a:r>
              <a:rPr lang="en-US" dirty="0" smtClean="0">
                <a:ea typeface="ＭＳ Ｐゴシック" charset="0"/>
                <a:cs typeface="ＭＳ Ｐゴシック" charset="0"/>
              </a:rPr>
              <a:t> audiences are been excluded from our important </a:t>
            </a:r>
            <a:r>
              <a:rPr lang="en-US" dirty="0" err="1" smtClean="0">
                <a:ea typeface="ＭＳ Ｐゴシック" charset="0"/>
                <a:cs typeface="ＭＳ Ｐゴシック" charset="0"/>
              </a:rPr>
              <a:t>artforms</a:t>
            </a:r>
            <a:r>
              <a:rPr lang="en-US" dirty="0" smtClean="0">
                <a:ea typeface="ＭＳ Ｐゴシック" charset="0"/>
                <a:cs typeface="ＭＳ Ｐゴシック" charset="0"/>
              </a:rPr>
              <a:t>.  </a:t>
            </a:r>
          </a:p>
          <a:p>
            <a:r>
              <a:rPr lang="en-US" dirty="0" smtClean="0">
                <a:ea typeface="ＭＳ Ｐゴシック" charset="0"/>
                <a:cs typeface="ＭＳ Ｐゴシック" charset="0"/>
              </a:rPr>
              <a:t>Actually if you talk to them,</a:t>
            </a:r>
            <a:r>
              <a:rPr lang="en-US" baseline="0" dirty="0" smtClean="0">
                <a:ea typeface="ＭＳ Ｐゴシック" charset="0"/>
                <a:cs typeface="ＭＳ Ｐゴシック" charset="0"/>
              </a:rPr>
              <a:t> t</a:t>
            </a:r>
            <a:r>
              <a:rPr lang="en-US" dirty="0" smtClean="0">
                <a:ea typeface="ＭＳ Ｐゴシック" charset="0"/>
                <a:cs typeface="ＭＳ Ｐゴシック" charset="0"/>
              </a:rPr>
              <a:t>hey don't feel in the slightest bit excluded.  They don't want access.  They simply don't see it as relevant to them. </a:t>
            </a:r>
          </a:p>
          <a:p>
            <a:r>
              <a:rPr lang="en-US" dirty="0" smtClean="0">
                <a:ea typeface="ＭＳ Ｐゴシック" charset="0"/>
                <a:cs typeface="ＭＳ Ｐゴシック" charset="0"/>
              </a:rPr>
              <a:t>They've got plenty of culture, often of their own making.  Just not our particular brand of culture.</a:t>
            </a:r>
            <a:r>
              <a:rPr lang="en-US" baseline="0" dirty="0" smtClean="0">
                <a:ea typeface="ＭＳ Ｐゴシック" charset="0"/>
                <a:cs typeface="ＭＳ Ｐゴシック" charset="0"/>
              </a:rPr>
              <a:t> </a:t>
            </a:r>
          </a:p>
          <a:p>
            <a:endParaRPr lang="en-US" dirty="0" smtClean="0">
              <a:ea typeface="ＭＳ Ｐゴシック" charset="0"/>
              <a:cs typeface="ＭＳ Ｐゴシック"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ea typeface="ＭＳ Ｐゴシック" charset="0"/>
                <a:cs typeface="ＭＳ Ｐゴシック" charset="0"/>
              </a:rPr>
              <a:t>If anything, we are the excluded ones.  </a:t>
            </a:r>
            <a:r>
              <a:rPr lang="en-US" b="1" dirty="0" smtClean="0">
                <a:ea typeface="ＭＳ Ｐゴシック" charset="0"/>
                <a:cs typeface="ＭＳ Ｐゴシック" charset="0"/>
              </a:rPr>
              <a:t>The task, it seems, is not to rescue the stranded audience, but to make the stranded arts relevant to them. </a:t>
            </a:r>
            <a:endParaRPr lang="en-US" dirty="0" smtClean="0">
              <a:ea typeface="ＭＳ Ｐゴシック" charset="0"/>
              <a:cs typeface="ＭＳ Ｐゴシック" charset="0"/>
            </a:endParaRPr>
          </a:p>
          <a:p>
            <a:r>
              <a:rPr lang="en-US" dirty="0" smtClean="0">
                <a:ea typeface="ＭＳ Ｐゴシック" charset="0"/>
                <a:cs typeface="ＭＳ Ｐゴシック" charset="0"/>
              </a:rPr>
              <a:t>Our </a:t>
            </a:r>
            <a:r>
              <a:rPr lang="en-US" dirty="0">
                <a:ea typeface="ＭＳ Ｐゴシック" charset="0"/>
                <a:cs typeface="ＭＳ Ｐゴシック" charset="0"/>
              </a:rPr>
              <a:t>audiences will be less inclined to worship at the altar of high art </a:t>
            </a:r>
            <a:endParaRPr lang="en-US" dirty="0" smtClean="0">
              <a:ea typeface="ＭＳ Ｐゴシック" charset="0"/>
              <a:cs typeface="ＭＳ Ｐゴシック" charset="0"/>
            </a:endParaRPr>
          </a:p>
          <a:p>
            <a:r>
              <a:rPr lang="en-US" dirty="0" smtClean="0">
                <a:ea typeface="ＭＳ Ｐゴシック" charset="0"/>
                <a:cs typeface="ＭＳ Ｐゴシック" charset="0"/>
              </a:rPr>
              <a:t>and </a:t>
            </a:r>
            <a:r>
              <a:rPr lang="en-US" dirty="0">
                <a:ea typeface="ＭＳ Ｐゴシック" charset="0"/>
                <a:cs typeface="ＭＳ Ｐゴシック" charset="0"/>
              </a:rPr>
              <a:t>the artist is less likely to be regarded as a priest. </a:t>
            </a:r>
            <a:endParaRPr lang="en-US" dirty="0" smtClean="0">
              <a:ea typeface="ＭＳ Ｐゴシック" charset="0"/>
              <a:cs typeface="ＭＳ Ｐゴシック" charset="0"/>
            </a:endParaRPr>
          </a:p>
          <a:p>
            <a:endParaRPr lang="en-US" dirty="0" smtClean="0">
              <a:ea typeface="ＭＳ Ｐゴシック" charset="0"/>
              <a:cs typeface="ＭＳ Ｐゴシック" charset="0"/>
            </a:endParaRPr>
          </a:p>
          <a:p>
            <a:r>
              <a:rPr lang="en-US" dirty="0" smtClean="0">
                <a:ea typeface="ＭＳ Ｐゴシック" charset="0"/>
                <a:cs typeface="ＭＳ Ｐゴシック" charset="0"/>
              </a:rPr>
              <a:t>Consequently </a:t>
            </a:r>
            <a:r>
              <a:rPr lang="en-US" dirty="0">
                <a:ea typeface="ＭＳ Ｐゴシック" charset="0"/>
                <a:cs typeface="ＭＳ Ｐゴシック" charset="0"/>
              </a:rPr>
              <a:t>we have to offer a great deal more than just a passive consumer experience</a:t>
            </a:r>
            <a:r>
              <a:rPr lang="en-US" dirty="0" smtClean="0">
                <a:ea typeface="ＭＳ Ｐゴシック" charset="0"/>
                <a:cs typeface="ＭＳ Ｐゴシック" charset="0"/>
              </a:rPr>
              <a:t>.</a:t>
            </a:r>
          </a:p>
          <a:p>
            <a:endParaRPr lang="en-US" dirty="0" smtClean="0">
              <a:ea typeface="ＭＳ Ｐゴシック" charset="0"/>
              <a:cs typeface="ＭＳ Ｐゴシック" charset="0"/>
            </a:endParaRPr>
          </a:p>
          <a:p>
            <a:r>
              <a:rPr lang="en-US" dirty="0" smtClean="0">
                <a:ea typeface="ＭＳ Ｐゴシック" charset="0"/>
                <a:cs typeface="ＭＳ Ｐゴシック" charset="0"/>
              </a:rPr>
              <a:t>This </a:t>
            </a:r>
            <a:r>
              <a:rPr lang="en-US" dirty="0" err="1">
                <a:ea typeface="ＭＳ Ｐゴシック" charset="0"/>
                <a:cs typeface="ＭＳ Ｐゴシック" charset="0"/>
              </a:rPr>
              <a:t>democratisation</a:t>
            </a:r>
            <a:r>
              <a:rPr lang="en-US" dirty="0">
                <a:ea typeface="ＭＳ Ｐゴシック" charset="0"/>
                <a:cs typeface="ＭＳ Ｐゴシック" charset="0"/>
              </a:rPr>
              <a:t> of culture, and the profound shifts in patterns of production, distribution and consumption </a:t>
            </a:r>
            <a:r>
              <a:rPr lang="en-US" dirty="0" smtClean="0">
                <a:ea typeface="ＭＳ Ｐゴシック" charset="0"/>
                <a:cs typeface="ＭＳ Ｐゴシック" charset="0"/>
              </a:rPr>
              <a:t>come </a:t>
            </a:r>
            <a:r>
              <a:rPr lang="en-US" dirty="0">
                <a:ea typeface="ＭＳ Ｐゴシック" charset="0"/>
                <a:cs typeface="ＭＳ Ｐゴシック" charset="0"/>
              </a:rPr>
              <a:t>as a big shock </a:t>
            </a:r>
            <a:r>
              <a:rPr lang="en-US" dirty="0" smtClean="0">
                <a:ea typeface="ＭＳ Ｐゴシック" charset="0"/>
                <a:cs typeface="ＭＳ Ｐゴシック" charset="0"/>
              </a:rPr>
              <a:t>to</a:t>
            </a:r>
            <a:r>
              <a:rPr lang="en-US" baseline="0" dirty="0" smtClean="0">
                <a:ea typeface="ＭＳ Ｐゴシック" charset="0"/>
                <a:cs typeface="ＭＳ Ｐゴシック" charset="0"/>
              </a:rPr>
              <a:t> any</a:t>
            </a:r>
            <a:r>
              <a:rPr lang="en-US" dirty="0" smtClean="0">
                <a:ea typeface="ＭＳ Ｐゴシック" charset="0"/>
                <a:cs typeface="ＭＳ Ｐゴシック" charset="0"/>
              </a:rPr>
              <a:t> </a:t>
            </a:r>
            <a:r>
              <a:rPr lang="en-US" dirty="0" err="1" smtClean="0">
                <a:ea typeface="ＭＳ Ｐゴシック" charset="0"/>
                <a:cs typeface="ＭＳ Ｐゴシック" charset="0"/>
              </a:rPr>
              <a:t>organisatio</a:t>
            </a:r>
            <a:r>
              <a:rPr lang="en-US" baseline="0" dirty="0" err="1" smtClean="0">
                <a:ea typeface="ＭＳ Ｐゴシック" charset="0"/>
                <a:cs typeface="ＭＳ Ｐゴシック" charset="0"/>
              </a:rPr>
              <a:t>n</a:t>
            </a:r>
            <a:r>
              <a:rPr lang="en-US" baseline="0" dirty="0" smtClean="0">
                <a:ea typeface="ＭＳ Ｐゴシック" charset="0"/>
                <a:cs typeface="ＭＳ Ｐゴシック" charset="0"/>
              </a:rPr>
              <a:t> that</a:t>
            </a:r>
            <a:r>
              <a:rPr lang="en-US" dirty="0" smtClean="0">
                <a:ea typeface="ＭＳ Ｐゴシック" charset="0"/>
                <a:cs typeface="ＭＳ Ｐゴシック" charset="0"/>
              </a:rPr>
              <a:t> </a:t>
            </a:r>
            <a:r>
              <a:rPr lang="en-US" dirty="0">
                <a:ea typeface="ＭＳ Ｐゴシック" charset="0"/>
                <a:cs typeface="ＭＳ Ｐゴシック" charset="0"/>
              </a:rPr>
              <a:t>see themselves as the exclusive purveyors of culture</a:t>
            </a:r>
            <a:r>
              <a:rPr lang="en-US" dirty="0" smtClean="0">
                <a:ea typeface="ＭＳ Ｐゴシック" charset="0"/>
                <a:cs typeface="ＭＳ Ｐゴシック" charset="0"/>
              </a:rPr>
              <a:t>.</a:t>
            </a:r>
          </a:p>
          <a:p>
            <a:endParaRPr lang="en-US" dirty="0" smtClean="0">
              <a:ea typeface="ＭＳ Ｐゴシック" charset="0"/>
              <a:cs typeface="ＭＳ Ｐゴシック"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1E85289-73E0-9945-92FB-7B826AD50CE3}" type="slidenum">
              <a:rPr lang="en-US" sz="1200"/>
              <a:pPr/>
              <a:t>35</a:t>
            </a:fld>
            <a:endParaRPr lang="en-US" sz="1200"/>
          </a:p>
        </p:txBody>
      </p:sp>
      <p:sp>
        <p:nvSpPr>
          <p:cNvPr id="37890" name="Rectangle 1026"/>
          <p:cNvSpPr>
            <a:spLocks noGrp="1" noRot="1" noChangeAspect="1" noChangeArrowheads="1" noTextEdit="1"/>
          </p:cNvSpPr>
          <p:nvPr>
            <p:ph type="sldImg"/>
          </p:nvPr>
        </p:nvSpPr>
        <p:spPr>
          <a:ln/>
        </p:spPr>
      </p:sp>
      <p:sp>
        <p:nvSpPr>
          <p:cNvPr id="37891"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ea typeface="ＭＳ Ｐゴシック" charset="0"/>
                <a:cs typeface="ＭＳ Ｐゴシック" charset="0"/>
              </a:rPr>
              <a:t>The present day solution?</a:t>
            </a:r>
          </a:p>
          <a:p>
            <a:endParaRPr lang="en-US" dirty="0">
              <a:ea typeface="ＭＳ Ｐゴシック" charset="0"/>
              <a:cs typeface="ＭＳ Ｐゴシック" charset="0"/>
            </a:endParaRPr>
          </a:p>
          <a:p>
            <a:r>
              <a:rPr lang="en-US" dirty="0">
                <a:ea typeface="ＭＳ Ｐゴシック" charset="0"/>
                <a:cs typeface="ＭＳ Ｐゴシック" charset="0"/>
              </a:rPr>
              <a:t>Diane Ragsdale has suggested horizontal subscription: to promote subscription schemes that cut across a range of arts </a:t>
            </a:r>
            <a:r>
              <a:rPr lang="en-US" dirty="0" err="1">
                <a:ea typeface="ＭＳ Ｐゴシック" charset="0"/>
                <a:cs typeface="ＭＳ Ｐゴシック" charset="0"/>
              </a:rPr>
              <a:t>organisations</a:t>
            </a:r>
            <a:r>
              <a:rPr lang="en-US" dirty="0">
                <a:ea typeface="ＭＳ Ｐゴシック" charset="0"/>
                <a:cs typeface="ＭＳ Ｐゴシック" charset="0"/>
              </a:rPr>
              <a:t>, including theatres, orchestras and galleries. This meets audiences’ needs for variety and choice and works with the diversity of cultural provision rather than against it.</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61A9575-845A-9242-96BA-841B98774451}" type="slidenum">
              <a:rPr lang="en-US" sz="1200"/>
              <a:pPr/>
              <a:t>36</a:t>
            </a:fld>
            <a:endParaRPr lang="en-US" sz="1200"/>
          </a:p>
        </p:txBody>
      </p:sp>
      <p:sp>
        <p:nvSpPr>
          <p:cNvPr id="41986" name="Rectangle 1026"/>
          <p:cNvSpPr>
            <a:spLocks noGrp="1" noRot="1" noChangeAspect="1" noChangeArrowheads="1" noTextEdit="1"/>
          </p:cNvSpPr>
          <p:nvPr>
            <p:ph type="sldImg"/>
          </p:nvPr>
        </p:nvSpPr>
        <p:spPr>
          <a:ln/>
        </p:spPr>
      </p:sp>
      <p:sp>
        <p:nvSpPr>
          <p:cNvPr id="41987"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ea typeface="ＭＳ Ｐゴシック" charset="0"/>
                <a:cs typeface="ＭＳ Ｐゴシック" charset="0"/>
              </a:rPr>
              <a:t>The </a:t>
            </a:r>
            <a:r>
              <a:rPr lang="en-US" dirty="0">
                <a:ea typeface="ＭＳ Ｐゴシック" charset="0"/>
                <a:cs typeface="ＭＳ Ｐゴシック" charset="0"/>
              </a:rPr>
              <a:t>BBC estimates that a new blog is created every second. 1.4 million UK pupils now have </a:t>
            </a:r>
            <a:r>
              <a:rPr lang="en-US" dirty="0" smtClean="0">
                <a:ea typeface="ＭＳ Ｐゴシック" charset="0"/>
                <a:cs typeface="ＭＳ Ｐゴシック" charset="0"/>
              </a:rPr>
              <a:t>their own </a:t>
            </a:r>
            <a:r>
              <a:rPr lang="en-US" dirty="0">
                <a:ea typeface="ＭＳ Ｐゴシック" charset="0"/>
                <a:cs typeface="ＭＳ Ｐゴシック" charset="0"/>
              </a:rPr>
              <a:t>web page. </a:t>
            </a:r>
            <a:endParaRPr lang="en-US" dirty="0" smtClean="0">
              <a:ea typeface="ＭＳ Ｐゴシック" charset="0"/>
              <a:cs typeface="ＭＳ Ｐゴシック" charset="0"/>
            </a:endParaRPr>
          </a:p>
          <a:p>
            <a:r>
              <a:rPr lang="en-US" dirty="0" smtClean="0">
                <a:ea typeface="ＭＳ Ｐゴシック" charset="0"/>
                <a:cs typeface="ＭＳ Ｐゴシック" charset="0"/>
              </a:rPr>
              <a:t>50</a:t>
            </a:r>
            <a:r>
              <a:rPr lang="en-US" dirty="0">
                <a:ea typeface="ＭＳ Ｐゴシック" charset="0"/>
                <a:cs typeface="ＭＳ Ｐゴシック" charset="0"/>
              </a:rPr>
              <a:t>% of 21 year olds in the US are involved in creating artistic content on the web </a:t>
            </a:r>
            <a:r>
              <a:rPr lang="en-US" dirty="0" smtClean="0">
                <a:ea typeface="ＭＳ Ｐゴシック" charset="0"/>
                <a:cs typeface="ＭＳ Ｐゴシック" charset="0"/>
              </a:rPr>
              <a:t> including </a:t>
            </a:r>
            <a:r>
              <a:rPr lang="en-US" dirty="0">
                <a:ea typeface="ＭＳ Ｐゴシック" charset="0"/>
                <a:cs typeface="ＭＳ Ｐゴシック" charset="0"/>
              </a:rPr>
              <a:t>music, film, visual art, dance, and the written word.</a:t>
            </a:r>
          </a:p>
          <a:p>
            <a:endParaRPr lang="en-US" dirty="0">
              <a:ea typeface="ＭＳ Ｐゴシック" charset="0"/>
              <a:cs typeface="ＭＳ Ｐゴシック" charset="0"/>
            </a:endParaRPr>
          </a:p>
          <a:p>
            <a:r>
              <a:rPr lang="en-US" dirty="0" smtClean="0">
                <a:ea typeface="ＭＳ Ｐゴシック" charset="0"/>
                <a:cs typeface="ＭＳ Ｐゴシック" charset="0"/>
              </a:rPr>
              <a:t>Many</a:t>
            </a:r>
            <a:r>
              <a:rPr lang="en-US" baseline="0" dirty="0" smtClean="0">
                <a:ea typeface="ＭＳ Ｐゴシック" charset="0"/>
                <a:cs typeface="ＭＳ Ｐゴシック" charset="0"/>
              </a:rPr>
              <a:t> a</a:t>
            </a:r>
            <a:r>
              <a:rPr lang="en-US" dirty="0" smtClean="0">
                <a:ea typeface="ＭＳ Ｐゴシック" charset="0"/>
                <a:cs typeface="ＭＳ Ｐゴシック" charset="0"/>
              </a:rPr>
              <a:t>udiences </a:t>
            </a:r>
            <a:r>
              <a:rPr lang="en-US" dirty="0">
                <a:ea typeface="ＭＳ Ｐゴシック" charset="0"/>
                <a:cs typeface="ＭＳ Ｐゴシック" charset="0"/>
              </a:rPr>
              <a:t>are no longer content simply to consume. They are increasingly actively engaged in making and distributing art to growing, </a:t>
            </a:r>
            <a:r>
              <a:rPr lang="en-US" dirty="0" smtClean="0">
                <a:ea typeface="ＭＳ Ｐゴシック" charset="0"/>
                <a:cs typeface="ＭＳ Ｐゴシック" charset="0"/>
              </a:rPr>
              <a:t>discerning and </a:t>
            </a:r>
            <a:r>
              <a:rPr lang="en-US" dirty="0">
                <a:ea typeface="ＭＳ Ｐゴシック" charset="0"/>
                <a:cs typeface="ＭＳ Ｐゴシック" charset="0"/>
              </a:rPr>
              <a:t>endlessly </a:t>
            </a:r>
            <a:r>
              <a:rPr lang="en-US" dirty="0" smtClean="0">
                <a:ea typeface="ＭＳ Ｐゴシック" charset="0"/>
                <a:cs typeface="ＭＳ Ｐゴシック" charset="0"/>
              </a:rPr>
              <a:t>diverse</a:t>
            </a:r>
            <a:r>
              <a:rPr lang="en-US" baseline="0" dirty="0" smtClean="0">
                <a:ea typeface="ＭＳ Ｐゴシック" charset="0"/>
                <a:cs typeface="ＭＳ Ｐゴシック" charset="0"/>
              </a:rPr>
              <a:t> </a:t>
            </a:r>
            <a:r>
              <a:rPr lang="en-US" dirty="0" smtClean="0">
                <a:ea typeface="ＭＳ Ｐゴシック" charset="0"/>
                <a:cs typeface="ＭＳ Ｐゴシック" charset="0"/>
              </a:rPr>
              <a:t>audiences </a:t>
            </a:r>
            <a:r>
              <a:rPr lang="en-US" dirty="0">
                <a:ea typeface="ＭＳ Ｐゴシック" charset="0"/>
                <a:cs typeface="ＭＳ Ｐゴシック" charset="0"/>
              </a:rPr>
              <a:t>worldwide. </a:t>
            </a:r>
            <a:endParaRPr lang="en-US" dirty="0" smtClean="0">
              <a:ea typeface="ＭＳ Ｐゴシック" charset="0"/>
              <a:cs typeface="ＭＳ Ｐゴシック" charset="0"/>
            </a:endParaRPr>
          </a:p>
          <a:p>
            <a:endParaRPr lang="en-US" dirty="0" smtClean="0">
              <a:ea typeface="ＭＳ Ｐゴシック" charset="0"/>
              <a:cs typeface="ＭＳ Ｐゴシック" charset="0"/>
            </a:endParaRPr>
          </a:p>
          <a:p>
            <a:r>
              <a:rPr lang="en-US" dirty="0" smtClean="0">
                <a:ea typeface="ＭＳ Ｐゴシック" charset="0"/>
                <a:cs typeface="ＭＳ Ｐゴシック" charset="0"/>
              </a:rPr>
              <a:t>And </a:t>
            </a:r>
            <a:r>
              <a:rPr lang="en-US" dirty="0">
                <a:ea typeface="ＭＳ Ｐゴシック" charset="0"/>
                <a:cs typeface="ＭＳ Ｐゴシック" charset="0"/>
              </a:rPr>
              <a:t>the blurring of boundaries between high art and popular culture means that increasingly anyone can claim to be an artist and present his or her work as art</a:t>
            </a:r>
            <a:r>
              <a:rPr lang="en-US" dirty="0" smtClean="0">
                <a:ea typeface="ＭＳ Ｐゴシック" charset="0"/>
                <a:cs typeface="ＭＳ Ｐゴシック" charset="0"/>
              </a:rPr>
              <a:t>.</a:t>
            </a:r>
            <a:endParaRPr lang="en-US" dirty="0">
              <a:ea typeface="ＭＳ Ｐゴシック" charset="0"/>
              <a:cs typeface="ＭＳ Ｐゴシック"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DF8FA263-4235-4F4B-AB15-3A982725E1F5}" type="slidenum">
              <a:rPr lang="en-US" sz="1200"/>
              <a:pPr/>
              <a:t>37</a:t>
            </a:fld>
            <a:endParaRPr lang="en-US" sz="1200"/>
          </a:p>
        </p:txBody>
      </p:sp>
      <p:sp>
        <p:nvSpPr>
          <p:cNvPr id="44034" name="Rectangle 1026"/>
          <p:cNvSpPr>
            <a:spLocks noGrp="1" noRot="1" noChangeAspect="1" noChangeArrowheads="1" noTextEdit="1"/>
          </p:cNvSpPr>
          <p:nvPr>
            <p:ph type="sldImg"/>
          </p:nvPr>
        </p:nvSpPr>
        <p:spPr>
          <a:ln/>
        </p:spPr>
      </p:sp>
      <p:sp>
        <p:nvSpPr>
          <p:cNvPr id="44035"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aseline="0" dirty="0" smtClean="0">
                <a:ea typeface="ＭＳ Ｐゴシック" charset="0"/>
                <a:cs typeface="ＭＳ Ｐゴシック" charset="0"/>
              </a:rPr>
              <a:t>There are great examples of </a:t>
            </a:r>
            <a:r>
              <a:rPr lang="en-US" baseline="0" dirty="0" err="1" smtClean="0">
                <a:ea typeface="ＭＳ Ｐゴシック" charset="0"/>
                <a:cs typeface="ＭＳ Ｐゴシック" charset="0"/>
              </a:rPr>
              <a:t>organisations</a:t>
            </a:r>
            <a:r>
              <a:rPr lang="en-US" baseline="0" dirty="0" smtClean="0">
                <a:ea typeface="ＭＳ Ｐゴシック" charset="0"/>
                <a:cs typeface="ＭＳ Ｐゴシック" charset="0"/>
              </a:rPr>
              <a:t> allowing a greater level of audience participation – from opportunities for self expression, through to public co-creation of the work.</a:t>
            </a:r>
          </a:p>
          <a:p>
            <a:r>
              <a:rPr lang="en-US" dirty="0" smtClean="0">
                <a:ea typeface="ＭＳ Ｐゴシック" charset="0"/>
                <a:cs typeface="ＭＳ Ｐゴシック" charset="0"/>
              </a:rPr>
              <a:t>Interactivity</a:t>
            </a:r>
            <a:r>
              <a:rPr lang="en-US" baseline="0" dirty="0" smtClean="0">
                <a:ea typeface="ＭＳ Ｐゴシック" charset="0"/>
                <a:cs typeface="ＭＳ Ｐゴシック" charset="0"/>
              </a:rPr>
              <a:t> and co-creation ARE powerful tools to engage some of the audience, some of the time. </a:t>
            </a:r>
          </a:p>
          <a:p>
            <a:r>
              <a:rPr lang="en-US" baseline="0" dirty="0" smtClean="0">
                <a:ea typeface="ＭＳ Ｐゴシック" charset="0"/>
                <a:cs typeface="ＭＳ Ｐゴシック" charset="0"/>
              </a:rPr>
              <a:t>But it isn’t the only way – it is another string to the audience bow but not the bow itself</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ea typeface="ＭＳ Ｐゴシック" charset="0"/>
              <a:cs typeface="ＭＳ Ｐゴシック"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ea typeface="ＭＳ Ｐゴシック" charset="0"/>
                <a:cs typeface="ＭＳ Ｐゴシック" charset="0"/>
              </a:rPr>
              <a:t>Arts engagement</a:t>
            </a:r>
            <a:r>
              <a:rPr lang="en-US" baseline="0" dirty="0" smtClean="0">
                <a:ea typeface="ＭＳ Ｐゴシック" charset="0"/>
                <a:cs typeface="ＭＳ Ｐゴシック" charset="0"/>
              </a:rPr>
              <a:t> is deeply personal. And co-creation is not for everyone or every time</a:t>
            </a:r>
          </a:p>
          <a:p>
            <a:endParaRPr lang="en-US" baseline="0" dirty="0" smtClean="0">
              <a:ea typeface="ＭＳ Ｐゴシック" charset="0"/>
              <a:cs typeface="ＭＳ Ｐゴシック" charset="0"/>
            </a:endParaRPr>
          </a:p>
          <a:p>
            <a:r>
              <a:rPr lang="en-US" baseline="0" dirty="0" smtClean="0">
                <a:ea typeface="ＭＳ Ｐゴシック" charset="0"/>
                <a:cs typeface="ＭＳ Ｐゴシック" charset="0"/>
              </a:rPr>
              <a:t>It is not fair to say that audiences of the future </a:t>
            </a:r>
            <a:r>
              <a:rPr lang="en-US" sz="1200" b="0" i="0" u="none" strike="noStrike" kern="1200" baseline="0" dirty="0" smtClean="0">
                <a:solidFill>
                  <a:schemeClr val="tx1"/>
                </a:solidFill>
                <a:latin typeface="+mn-lt"/>
                <a:ea typeface="+mn-ea"/>
                <a:cs typeface="+mn-cs"/>
              </a:rPr>
              <a:t>will only become engaged with art when they are physically involved with the creative process?</a:t>
            </a:r>
          </a:p>
          <a:p>
            <a:r>
              <a:rPr lang="en-US" sz="1200" b="0" i="0" u="none" strike="noStrike" kern="1200" baseline="0" dirty="0" smtClean="0">
                <a:solidFill>
                  <a:schemeClr val="tx1"/>
                </a:solidFill>
                <a:latin typeface="+mn-lt"/>
                <a:ea typeface="+mn-ea"/>
                <a:cs typeface="+mn-cs"/>
              </a:rPr>
              <a:t>The digital generation is not enfeebled by the instant gratification of pressing buttons that they have lost the ability to think, reflect or concentrate. Or lost the ability to re-mix art and author meaning inside their heads while their body remains still? People have not lost imagination?</a:t>
            </a:r>
            <a:endParaRPr lang="en-US" dirty="0">
              <a:ea typeface="ＭＳ Ｐゴシック" charset="0"/>
              <a:cs typeface="ＭＳ Ｐゴシック"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DF8FA263-4235-4F4B-AB15-3A982725E1F5}" type="slidenum">
              <a:rPr lang="en-US" sz="1200"/>
              <a:pPr/>
              <a:t>38</a:t>
            </a:fld>
            <a:endParaRPr lang="en-US" sz="1200"/>
          </a:p>
        </p:txBody>
      </p:sp>
      <p:sp>
        <p:nvSpPr>
          <p:cNvPr id="44034" name="Rectangle 1026"/>
          <p:cNvSpPr>
            <a:spLocks noGrp="1" noRot="1" noChangeAspect="1" noChangeArrowheads="1" noTextEdit="1"/>
          </p:cNvSpPr>
          <p:nvPr>
            <p:ph type="sldImg"/>
          </p:nvPr>
        </p:nvSpPr>
        <p:spPr>
          <a:ln/>
        </p:spPr>
      </p:sp>
      <p:sp>
        <p:nvSpPr>
          <p:cNvPr id="44035"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ea typeface="ＭＳ Ｐゴシック" charset="0"/>
                <a:cs typeface="ＭＳ Ｐゴシック" charset="0"/>
              </a:rPr>
              <a:t>So</a:t>
            </a:r>
            <a:r>
              <a:rPr lang="en-US" baseline="0" dirty="0" smtClean="0">
                <a:ea typeface="ＭＳ Ｐゴシック" charset="0"/>
                <a:cs typeface="ＭＳ Ｐゴシック" charset="0"/>
              </a:rPr>
              <a:t> w</a:t>
            </a:r>
            <a:r>
              <a:rPr lang="en-US" dirty="0" smtClean="0">
                <a:ea typeface="ＭＳ Ｐゴシック" charset="0"/>
                <a:cs typeface="ＭＳ Ｐゴシック" charset="0"/>
              </a:rPr>
              <a:t>e believe</a:t>
            </a:r>
            <a:r>
              <a:rPr lang="en-US" baseline="0" dirty="0" smtClean="0">
                <a:ea typeface="ＭＳ Ｐゴシック" charset="0"/>
                <a:cs typeface="ＭＳ Ｐゴシック" charset="0"/>
              </a:rPr>
              <a:t> s</a:t>
            </a:r>
            <a:r>
              <a:rPr lang="en-US" dirty="0" smtClean="0">
                <a:ea typeface="ＭＳ Ｐゴシック" charset="0"/>
                <a:cs typeface="ＭＳ Ｐゴシック" charset="0"/>
              </a:rPr>
              <a:t>uccessful </a:t>
            </a:r>
            <a:r>
              <a:rPr lang="en-US" dirty="0" err="1" smtClean="0">
                <a:ea typeface="ＭＳ Ｐゴシック" charset="0"/>
                <a:cs typeface="ＭＳ Ｐゴシック" charset="0"/>
              </a:rPr>
              <a:t>organisations</a:t>
            </a:r>
            <a:r>
              <a:rPr lang="en-US" baseline="0" dirty="0" smtClean="0">
                <a:ea typeface="ＭＳ Ｐゴシック" charset="0"/>
                <a:cs typeface="ＭＳ Ｐゴシック" charset="0"/>
              </a:rPr>
              <a:t> will be those who  RESPECT their audiences Show a genuine CURIOSITY</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ea typeface="ＭＳ Ｐゴシック" charset="0"/>
              <a:cs typeface="ＭＳ Ｐゴシック"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ea typeface="ＭＳ Ｐゴシック" charset="0"/>
                <a:cs typeface="ＭＳ Ｐゴシック" charset="0"/>
              </a:rPr>
              <a:t>In the past, artists, creative directors and curators have often proudly distanced themselves from audiences</a:t>
            </a:r>
            <a:r>
              <a:rPr lang="en-US" dirty="0" smtClean="0">
                <a:ea typeface="ＭＳ Ｐゴシック" charset="0"/>
                <a:cs typeface="ＭＳ Ｐゴシック" charset="0"/>
              </a:rPr>
              <a:t>.  And arts marketers</a:t>
            </a:r>
            <a:r>
              <a:rPr lang="en-US" baseline="0" dirty="0" smtClean="0">
                <a:ea typeface="ＭＳ Ｐゴシック" charset="0"/>
                <a:cs typeface="ＭＳ Ｐゴシック" charset="0"/>
              </a:rPr>
              <a:t> have encouraged this – </a:t>
            </a:r>
            <a:r>
              <a:rPr lang="en-US" baseline="0" dirty="0" err="1" smtClean="0">
                <a:ea typeface="ＭＳ Ｐゴシック" charset="0"/>
                <a:cs typeface="ＭＳ Ｐゴシック" charset="0"/>
              </a:rPr>
              <a:t>feircly</a:t>
            </a:r>
            <a:r>
              <a:rPr lang="en-US" baseline="0" dirty="0" smtClean="0">
                <a:ea typeface="ＭＳ Ｐゴシック" charset="0"/>
                <a:cs typeface="ＭＳ Ｐゴシック" charset="0"/>
              </a:rPr>
              <a:t> defending their “expert role”</a:t>
            </a:r>
            <a:endParaRPr lang="en-US" dirty="0" smtClean="0">
              <a:ea typeface="ＭＳ Ｐゴシック" charset="0"/>
              <a:cs typeface="ＭＳ Ｐゴシック" charset="0"/>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ea typeface="ＭＳ Ｐゴシック" charset="0"/>
              <a:cs typeface="ＭＳ Ｐゴシック"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ea typeface="ＭＳ Ｐゴシック" charset="0"/>
                <a:cs typeface="ＭＳ Ｐゴシック" charset="0"/>
              </a:rPr>
              <a:t>Engaging with the audience was a sign of dumbing down because audiences couldn’t possibly be as inventive, risk-taking or sophisticated as cultural producers.</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ea typeface="ＭＳ Ｐゴシック" charset="0"/>
                <a:cs typeface="ＭＳ Ｐゴシック" charset="0"/>
              </a:rPr>
              <a:t>This cascade of disdain has isolated the arts from the public and is still widening the divide.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ea typeface="ＭＳ Ｐゴシック" charset="0"/>
                <a:cs typeface="ＭＳ Ｐゴシック" charset="0"/>
              </a:rPr>
              <a:t>But audiences are intelligent, informed, aspirational, creative, and increasingly articulate, discerning and open to risk – but not often enough credited as being so by the arts fraternity.</a:t>
            </a:r>
          </a:p>
          <a:p>
            <a:endParaRPr lang="en-US" baseline="0" dirty="0">
              <a:ea typeface="ＭＳ Ｐゴシック" charset="0"/>
              <a:cs typeface="ＭＳ Ｐゴシック"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6DE62E99-DA12-C444-97F3-C41507DAE51E}" type="slidenum">
              <a:rPr lang="en-US" sz="1200"/>
              <a:pPr/>
              <a:t>39</a:t>
            </a:fld>
            <a:endParaRPr lang="en-US" sz="1200"/>
          </a:p>
        </p:txBody>
      </p:sp>
      <p:sp>
        <p:nvSpPr>
          <p:cNvPr id="39938" name="Rectangle 1026"/>
          <p:cNvSpPr>
            <a:spLocks noGrp="1" noRot="1" noChangeAspect="1" noChangeArrowheads="1" noTextEdit="1"/>
          </p:cNvSpPr>
          <p:nvPr>
            <p:ph type="sldImg"/>
          </p:nvPr>
        </p:nvSpPr>
        <p:spPr>
          <a:ln/>
        </p:spPr>
      </p:sp>
      <p:sp>
        <p:nvSpPr>
          <p:cNvPr id="39939"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ea typeface="ＭＳ Ｐゴシック" charset="0"/>
                <a:cs typeface="ＭＳ Ｐゴシック" charset="0"/>
              </a:rPr>
              <a:t>We believe there are two tools which enable arts </a:t>
            </a:r>
            <a:r>
              <a:rPr lang="en-US" dirty="0" err="1">
                <a:ea typeface="ＭＳ Ｐゴシック" charset="0"/>
                <a:cs typeface="ＭＳ Ｐゴシック" charset="0"/>
              </a:rPr>
              <a:t>organisations</a:t>
            </a:r>
            <a:r>
              <a:rPr lang="en-US" dirty="0">
                <a:ea typeface="ＭＳ Ｐゴシック" charset="0"/>
                <a:cs typeface="ＭＳ Ｐゴシック" charset="0"/>
              </a:rPr>
              <a:t> to meet these challenges:</a:t>
            </a:r>
          </a:p>
          <a:p>
            <a:endParaRPr lang="en-US" dirty="0">
              <a:ea typeface="ＭＳ Ｐゴシック" charset="0"/>
              <a:cs typeface="ＭＳ Ｐゴシック" charset="0"/>
            </a:endParaRPr>
          </a:p>
          <a:p>
            <a:r>
              <a:rPr lang="en-US" b="1" dirty="0">
                <a:ea typeface="ＭＳ Ｐゴシック" charset="0"/>
                <a:cs typeface="ＭＳ Ｐゴシック" charset="0"/>
              </a:rPr>
              <a:t>• Intelligence: an awareness of the changing world around us that looks way beyond our own database, </a:t>
            </a:r>
            <a:r>
              <a:rPr lang="en-US" dirty="0">
                <a:ea typeface="ＭＳ Ｐゴシック" charset="0"/>
                <a:cs typeface="ＭＳ Ｐゴシック" charset="0"/>
              </a:rPr>
              <a:t>and</a:t>
            </a:r>
            <a:r>
              <a:rPr lang="en-US" b="1" dirty="0">
                <a:ea typeface="ＭＳ Ｐゴシック" charset="0"/>
                <a:cs typeface="ＭＳ Ｐゴシック" charset="0"/>
              </a:rPr>
              <a:t> </a:t>
            </a:r>
          </a:p>
          <a:p>
            <a:endParaRPr lang="en-US" b="1" dirty="0">
              <a:ea typeface="ＭＳ Ｐゴシック" charset="0"/>
              <a:cs typeface="ＭＳ Ｐゴシック" charset="0"/>
            </a:endParaRPr>
          </a:p>
          <a:p>
            <a:r>
              <a:rPr lang="en-US" b="1" dirty="0">
                <a:ea typeface="ＭＳ Ｐゴシック" charset="0"/>
                <a:cs typeface="ＭＳ Ｐゴシック" charset="0"/>
              </a:rPr>
              <a:t>• Insight: an </a:t>
            </a:r>
            <a:r>
              <a:rPr lang="en-US" b="1" dirty="0" smtClean="0">
                <a:ea typeface="ＭＳ Ｐゴシック" charset="0"/>
                <a:cs typeface="ＭＳ Ｐゴシック" charset="0"/>
              </a:rPr>
              <a:t>hunger to understand</a:t>
            </a:r>
            <a:r>
              <a:rPr lang="en-US" b="1" baseline="0" dirty="0" smtClean="0">
                <a:ea typeface="ＭＳ Ｐゴシック" charset="0"/>
                <a:cs typeface="ＭＳ Ｐゴシック" charset="0"/>
              </a:rPr>
              <a:t> </a:t>
            </a:r>
            <a:r>
              <a:rPr lang="en-US" b="1" dirty="0" smtClean="0">
                <a:ea typeface="ＭＳ Ｐゴシック" charset="0"/>
                <a:cs typeface="ＭＳ Ｐゴシック" charset="0"/>
              </a:rPr>
              <a:t>the </a:t>
            </a:r>
            <a:r>
              <a:rPr lang="en-US" b="1" dirty="0">
                <a:ea typeface="ＭＳ Ｐゴシック" charset="0"/>
                <a:cs typeface="ＭＳ Ｐゴシック" charset="0"/>
              </a:rPr>
              <a:t>needs, attitudes and motivations of our existing and potential audiences</a:t>
            </a:r>
            <a:r>
              <a:rPr lang="en-US" b="1" dirty="0" smtClean="0">
                <a:ea typeface="ＭＳ Ｐゴシック" charset="0"/>
                <a:cs typeface="ＭＳ Ｐゴシック" charset="0"/>
              </a:rPr>
              <a:t>.</a:t>
            </a:r>
          </a:p>
          <a:p>
            <a:endParaRPr lang="en-US" b="1" dirty="0" smtClean="0">
              <a:ea typeface="ＭＳ Ｐゴシック" charset="0"/>
              <a:cs typeface="ＭＳ Ｐゴシック" charset="0"/>
            </a:endParaRPr>
          </a:p>
          <a:p>
            <a:endParaRPr lang="en-US" dirty="0">
              <a:ea typeface="ＭＳ Ｐゴシック" charset="0"/>
              <a:cs typeface="ＭＳ Ｐゴシック" charset="0"/>
            </a:endParaRPr>
          </a:p>
          <a:p>
            <a:r>
              <a:rPr lang="en-US" dirty="0">
                <a:ea typeface="ＭＳ Ｐゴシック" charset="0"/>
                <a:cs typeface="ＭＳ Ｐゴシック" charset="0"/>
              </a:rPr>
              <a:t>These are not just </a:t>
            </a:r>
            <a:r>
              <a:rPr lang="en-US" dirty="0" smtClean="0">
                <a:ea typeface="ＭＳ Ｐゴシック" charset="0"/>
                <a:cs typeface="ＭＳ Ｐゴシック" charset="0"/>
              </a:rPr>
              <a:t>helpful </a:t>
            </a:r>
            <a:r>
              <a:rPr lang="en-US" dirty="0">
                <a:ea typeface="ＭＳ Ｐゴシック" charset="0"/>
                <a:cs typeface="ＭＳ Ｐゴシック" charset="0"/>
              </a:rPr>
              <a:t>in informing the transition we all have to make. They are vital drivers of a wholesale culture change that is critical for those arts </a:t>
            </a:r>
            <a:r>
              <a:rPr lang="en-US" dirty="0" err="1">
                <a:ea typeface="ＭＳ Ｐゴシック" charset="0"/>
                <a:cs typeface="ＭＳ Ｐゴシック" charset="0"/>
              </a:rPr>
              <a:t>organisations</a:t>
            </a:r>
            <a:r>
              <a:rPr lang="en-US" dirty="0">
                <a:ea typeface="ＭＳ Ｐゴシック" charset="0"/>
                <a:cs typeface="ＭＳ Ｐゴシック" charset="0"/>
              </a:rPr>
              <a:t> looking to a sustainable future</a:t>
            </a:r>
            <a:r>
              <a:rPr lang="en-US" dirty="0" smtClean="0">
                <a:ea typeface="ＭＳ Ｐゴシック" charset="0"/>
                <a:cs typeface="ＭＳ Ｐゴシック" charset="0"/>
              </a:rPr>
              <a:t>.</a:t>
            </a:r>
          </a:p>
          <a:p>
            <a:r>
              <a:rPr lang="en-US" dirty="0" smtClean="0">
                <a:ea typeface="ＭＳ Ｐゴシック" charset="0"/>
                <a:cs typeface="ＭＳ Ｐゴシック" charset="0"/>
              </a:rPr>
              <a:t>Insight</a:t>
            </a:r>
            <a:r>
              <a:rPr lang="en-US" baseline="0" dirty="0" smtClean="0">
                <a:ea typeface="ＭＳ Ｐゴシック" charset="0"/>
                <a:cs typeface="ＭＳ Ｐゴシック" charset="0"/>
              </a:rPr>
              <a:t> and intelligence should be the lifeblood of the 21</a:t>
            </a:r>
            <a:r>
              <a:rPr lang="en-US" baseline="30000" dirty="0" smtClean="0">
                <a:ea typeface="ＭＳ Ｐゴシック" charset="0"/>
                <a:cs typeface="ＭＳ Ｐゴシック" charset="0"/>
              </a:rPr>
              <a:t>st</a:t>
            </a:r>
            <a:r>
              <a:rPr lang="en-US" baseline="0" dirty="0" smtClean="0">
                <a:ea typeface="ＭＳ Ｐゴシック" charset="0"/>
                <a:cs typeface="ＭＳ Ｐゴシック" charset="0"/>
              </a:rPr>
              <a:t> century arts org</a:t>
            </a:r>
            <a:endParaRPr lang="en-US" dirty="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6FACBD96-32FD-4E48-A3AA-845648F45137}" type="slidenum">
              <a:rPr lang="en-US" sz="1200"/>
              <a:pPr/>
              <a:t>4</a:t>
            </a:fld>
            <a:endParaRPr lang="en-US" sz="1200"/>
          </a:p>
        </p:txBody>
      </p:sp>
      <p:sp>
        <p:nvSpPr>
          <p:cNvPr id="21506" name="Rectangle 1026"/>
          <p:cNvSpPr>
            <a:spLocks noGrp="1" noRot="1" noChangeAspect="1" noChangeArrowheads="1" noTextEdit="1"/>
          </p:cNvSpPr>
          <p:nvPr>
            <p:ph type="sldImg"/>
          </p:nvPr>
        </p:nvSpPr>
        <p:spPr>
          <a:ln/>
        </p:spPr>
      </p:sp>
      <p:sp>
        <p:nvSpPr>
          <p:cNvPr id="21507"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InfoTextRegular-Roman" charset="0"/>
                <a:ea typeface="ＭＳ Ｐゴシック" charset="0"/>
              </a:rPr>
              <a:t>The </a:t>
            </a:r>
            <a:r>
              <a:rPr lang="en-US" i="1" dirty="0" smtClean="0">
                <a:latin typeface="InfoTextRegular-Roman" charset="0"/>
                <a:ea typeface="ＭＳ Ｐゴシック" charset="0"/>
              </a:rPr>
              <a:t>last</a:t>
            </a:r>
            <a:r>
              <a:rPr lang="en-US" dirty="0" smtClean="0">
                <a:latin typeface="InfoTextRegular-Roman" charset="0"/>
                <a:ea typeface="ＭＳ Ｐゴシック" charset="0"/>
              </a:rPr>
              <a:t> deep recession</a:t>
            </a:r>
            <a:endParaRPr lang="en-US" dirty="0">
              <a:latin typeface="InfoTextRegular-Roman" charset="0"/>
              <a:ea typeface="ＭＳ Ｐゴシック" charset="0"/>
            </a:endParaRPr>
          </a:p>
          <a:p>
            <a:r>
              <a:rPr lang="en-US" dirty="0">
                <a:latin typeface="InfoTextRegular-Roman" charset="0"/>
                <a:ea typeface="ＭＳ Ｐゴシック" charset="0"/>
              </a:rPr>
              <a:t>Thatcher’s Conservative </a:t>
            </a:r>
            <a:r>
              <a:rPr lang="en-US" dirty="0" err="1">
                <a:latin typeface="InfoTextRegular-Roman" charset="0"/>
                <a:ea typeface="ＭＳ Ｐゴシック" charset="0"/>
              </a:rPr>
              <a:t>Govt</a:t>
            </a:r>
            <a:r>
              <a:rPr lang="en-US" dirty="0">
                <a:latin typeface="InfoTextRegular-Roman" charset="0"/>
                <a:ea typeface="ＭＳ Ｐゴシック" charset="0"/>
              </a:rPr>
              <a:t> got into power </a:t>
            </a:r>
            <a:r>
              <a:rPr lang="en-US" b="1" dirty="0">
                <a:latin typeface="InfoTextRegular-Roman" charset="0"/>
                <a:ea typeface="ＭＳ Ｐゴシック" charset="0"/>
              </a:rPr>
              <a:t>on the promise of cutting taxes </a:t>
            </a:r>
            <a:r>
              <a:rPr lang="en-US" dirty="0">
                <a:latin typeface="InfoTextRegular-Roman" charset="0"/>
                <a:ea typeface="ＭＳ Ｐゴシック" charset="0"/>
              </a:rPr>
              <a:t>– which resulted in drastic reduction in financial support for the arts</a:t>
            </a:r>
          </a:p>
          <a:p>
            <a:endParaRPr lang="en-US" altLang="ja-JP" dirty="0" smtClean="0">
              <a:latin typeface="InfoTextRegular-Roman" charset="0"/>
              <a:ea typeface="ＭＳ Ｐゴシック" charset="0"/>
            </a:endParaRPr>
          </a:p>
          <a:p>
            <a:r>
              <a:rPr lang="en-US" altLang="ja-JP" dirty="0" smtClean="0">
                <a:latin typeface="InfoTextRegular-Roman" charset="0"/>
                <a:ea typeface="ＭＳ Ｐゴシック" charset="0"/>
              </a:rPr>
              <a:t>So </a:t>
            </a:r>
            <a:r>
              <a:rPr lang="en-US" altLang="ja-JP" dirty="0">
                <a:latin typeface="InfoTextRegular-Roman" charset="0"/>
                <a:ea typeface="ＭＳ Ｐゴシック" charset="0"/>
              </a:rPr>
              <a:t>- we began to measure the impact of the arts in economic terms – wanting to prove that we provided a benefit and to argue our case for </a:t>
            </a:r>
            <a:r>
              <a:rPr lang="en-US" altLang="ja-JP" dirty="0" smtClean="0">
                <a:latin typeface="InfoTextRegular-Roman" charset="0"/>
                <a:ea typeface="ＭＳ Ｐゴシック" charset="0"/>
              </a:rPr>
              <a:t>funding</a:t>
            </a:r>
          </a:p>
          <a:p>
            <a:endParaRPr lang="en-US" altLang="ja-JP" dirty="0" smtClean="0">
              <a:latin typeface="InfoTextRegular-Roman" charset="0"/>
              <a:ea typeface="ＭＳ Ｐゴシック" charset="0"/>
            </a:endParaRPr>
          </a:p>
          <a:p>
            <a:r>
              <a:rPr lang="en-US" altLang="ja-JP" dirty="0" smtClean="0">
                <a:latin typeface="InfoTextRegular-Roman" charset="0"/>
                <a:ea typeface="ＭＳ Ｐゴシック" charset="0"/>
              </a:rPr>
              <a:t>Incidentally</a:t>
            </a:r>
            <a:r>
              <a:rPr lang="en-US" altLang="ja-JP" baseline="0" dirty="0" smtClean="0">
                <a:latin typeface="InfoTextRegular-Roman" charset="0"/>
                <a:ea typeface="ＭＳ Ｐゴシック" charset="0"/>
              </a:rPr>
              <a:t> – </a:t>
            </a:r>
            <a:r>
              <a:rPr lang="en-US" altLang="ja-JP" baseline="0" dirty="0" smtClean="0">
                <a:latin typeface="InfoTextRegular-Roman" charset="0"/>
                <a:ea typeface="ＭＳ Ｐゴシック" charset="0"/>
              </a:rPr>
              <a:t>this was the last tie we looked to </a:t>
            </a:r>
            <a:r>
              <a:rPr lang="en-US" altLang="ja-JP" baseline="0" dirty="0" smtClean="0">
                <a:latin typeface="InfoTextRegular-Roman" charset="0"/>
                <a:ea typeface="ＭＳ Ｐゴシック" charset="0"/>
              </a:rPr>
              <a:t>another country for a model which involved terrible funding – found USA – suggested that perhaps sponsorship could cover the funding gap – sound familiar?. But in a recession this doesn’t work.  And Maria Miller is now saying philanthropy could double – Nicholas </a:t>
            </a:r>
            <a:r>
              <a:rPr lang="en-US" altLang="ja-JP" baseline="0" dirty="0" err="1" smtClean="0">
                <a:latin typeface="InfoTextRegular-Roman" charset="0"/>
                <a:ea typeface="ＭＳ Ｐゴシック" charset="0"/>
              </a:rPr>
              <a:t>Hytner</a:t>
            </a:r>
            <a:r>
              <a:rPr lang="en-US" altLang="ja-JP" baseline="0" dirty="0" smtClean="0">
                <a:latin typeface="InfoTextRegular-Roman" charset="0"/>
                <a:ea typeface="ＭＳ Ｐゴシック" charset="0"/>
              </a:rPr>
              <a:t> as already acknowledged the NT has only managed to double their charitable income because they are in London. Not a UK wide solution.</a:t>
            </a:r>
            <a:endParaRPr lang="en-US" altLang="ja-JP" dirty="0">
              <a:latin typeface="InfoTextRegular-Roman" charset="0"/>
              <a:ea typeface="ＭＳ Ｐゴシック" charset="0"/>
            </a:endParaRPr>
          </a:p>
          <a:p>
            <a:endParaRPr lang="en-US" dirty="0">
              <a:ea typeface="ＭＳ Ｐゴシック"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9670161-1034-5940-8C97-08EECF99871E}" type="slidenum">
              <a:rPr lang="en-US" sz="1200"/>
              <a:pPr/>
              <a:t>40</a:t>
            </a:fld>
            <a:endParaRPr lang="en-US" sz="1200"/>
          </a:p>
        </p:txBody>
      </p:sp>
      <p:sp>
        <p:nvSpPr>
          <p:cNvPr id="70658" name="Rectangle 1026"/>
          <p:cNvSpPr>
            <a:spLocks noGrp="1" noRot="1" noChangeAspect="1" noChangeArrowheads="1" noTextEdit="1"/>
          </p:cNvSpPr>
          <p:nvPr>
            <p:ph type="sldImg"/>
          </p:nvPr>
        </p:nvSpPr>
        <p:spPr>
          <a:ln/>
        </p:spPr>
      </p:sp>
      <p:sp>
        <p:nvSpPr>
          <p:cNvPr id="70659"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ea typeface="ＭＳ Ｐゴシック" charset="0"/>
                <a:cs typeface="ＭＳ Ｐゴシック" charset="0"/>
              </a:rPr>
              <a:t>Instead </a:t>
            </a:r>
            <a:r>
              <a:rPr lang="en-US" dirty="0">
                <a:ea typeface="ＭＳ Ｐゴシック" charset="0"/>
                <a:cs typeface="ＭＳ Ｐゴシック" charset="0"/>
              </a:rPr>
              <a:t>of </a:t>
            </a:r>
            <a:r>
              <a:rPr lang="en-US" b="1" dirty="0">
                <a:ea typeface="ＭＳ Ｐゴシック" charset="0"/>
                <a:cs typeface="ＭＳ Ｐゴシック" charset="0"/>
              </a:rPr>
              <a:t>pull marketing</a:t>
            </a:r>
            <a:r>
              <a:rPr lang="en-US" dirty="0">
                <a:ea typeface="ＭＳ Ｐゴシック" charset="0"/>
                <a:cs typeface="ＭＳ Ｐゴシック" charset="0"/>
              </a:rPr>
              <a:t> which seeks to meet audience needs and educates and encourages people to take the initiative, make choices and create communities, </a:t>
            </a:r>
            <a:endParaRPr lang="en-US" dirty="0" smtClean="0">
              <a:ea typeface="ＭＳ Ｐゴシック" charset="0"/>
              <a:cs typeface="ＭＳ Ｐゴシック" charset="0"/>
            </a:endParaRPr>
          </a:p>
          <a:p>
            <a:r>
              <a:rPr lang="en-US" dirty="0" smtClean="0">
                <a:ea typeface="ＭＳ Ｐゴシック" charset="0"/>
                <a:cs typeface="ＭＳ Ｐゴシック" charset="0"/>
              </a:rPr>
              <a:t>The </a:t>
            </a:r>
            <a:r>
              <a:rPr lang="en-US" dirty="0">
                <a:ea typeface="ＭＳ Ｐゴシック" charset="0"/>
                <a:cs typeface="ＭＳ Ｐゴシック" charset="0"/>
              </a:rPr>
              <a:t>arts has steadfastly practiced </a:t>
            </a:r>
            <a:r>
              <a:rPr lang="en-US" b="1" dirty="0">
                <a:ea typeface="ＭＳ Ｐゴシック" charset="0"/>
                <a:cs typeface="ＭＳ Ｐゴシック" charset="0"/>
              </a:rPr>
              <a:t>push marketing</a:t>
            </a:r>
            <a:r>
              <a:rPr lang="en-US" dirty="0">
                <a:ea typeface="ＭＳ Ｐゴシック" charset="0"/>
                <a:cs typeface="ＭＳ Ｐゴシック" charset="0"/>
              </a:rPr>
              <a:t>, which seeks to meet </a:t>
            </a:r>
            <a:r>
              <a:rPr lang="en-US" dirty="0" err="1">
                <a:ea typeface="ＭＳ Ｐゴシック" charset="0"/>
                <a:cs typeface="ＭＳ Ｐゴシック" charset="0"/>
              </a:rPr>
              <a:t>organisational</a:t>
            </a:r>
            <a:r>
              <a:rPr lang="en-US" dirty="0">
                <a:ea typeface="ＭＳ Ｐゴシック" charset="0"/>
                <a:cs typeface="ＭＳ Ｐゴシック" charset="0"/>
              </a:rPr>
              <a:t> needs by blindly pushing product into the channel.  </a:t>
            </a:r>
            <a:endParaRPr lang="en-US" dirty="0" smtClean="0">
              <a:ea typeface="ＭＳ Ｐゴシック" charset="0"/>
              <a:cs typeface="ＭＳ Ｐゴシック" charset="0"/>
            </a:endParaRPr>
          </a:p>
          <a:p>
            <a:endParaRPr lang="en-US" dirty="0" smtClean="0">
              <a:ea typeface="ＭＳ Ｐゴシック" charset="0"/>
              <a:cs typeface="ＭＳ Ｐゴシック" charset="0"/>
            </a:endParaRPr>
          </a:p>
          <a:p>
            <a:r>
              <a:rPr lang="en-US" dirty="0" smtClean="0">
                <a:ea typeface="ＭＳ Ｐゴシック" charset="0"/>
                <a:cs typeface="ＭＳ Ｐゴシック" charset="0"/>
              </a:rPr>
              <a:t>Let’s not be</a:t>
            </a:r>
            <a:r>
              <a:rPr lang="en-US" baseline="0" dirty="0" smtClean="0">
                <a:ea typeface="ＭＳ Ｐゴシック" charset="0"/>
                <a:cs typeface="ＭＳ Ｐゴシック" charset="0"/>
              </a:rPr>
              <a:t> SEAT SHIFTERS</a:t>
            </a:r>
            <a:r>
              <a:rPr lang="en-US" dirty="0" smtClean="0">
                <a:ea typeface="ＭＳ Ｐゴシック" charset="0"/>
                <a:cs typeface="ＭＳ Ｐゴシック" charset="0"/>
              </a:rPr>
              <a:t>, </a:t>
            </a:r>
            <a:r>
              <a:rPr lang="en-US" dirty="0">
                <a:ea typeface="ＭＳ Ｐゴシック" charset="0"/>
                <a:cs typeface="ＭＳ Ｐゴシック" charset="0"/>
              </a:rPr>
              <a:t>desperately </a:t>
            </a:r>
            <a:r>
              <a:rPr lang="en-US" dirty="0" smtClean="0">
                <a:ea typeface="ＭＳ Ｐゴシック" charset="0"/>
                <a:cs typeface="ＭＳ Ｐゴシック" charset="0"/>
              </a:rPr>
              <a:t>thrusting </a:t>
            </a:r>
            <a:r>
              <a:rPr lang="en-US" dirty="0">
                <a:ea typeface="ＭＳ Ｐゴシック" charset="0"/>
                <a:cs typeface="ＭＳ Ｐゴシック" charset="0"/>
              </a:rPr>
              <a:t>banks of unsold seats at people who have booked before and who, inexplicably, seem determined to ignore our direct </a:t>
            </a:r>
            <a:r>
              <a:rPr lang="en-US" dirty="0" smtClean="0">
                <a:ea typeface="ＭＳ Ｐゴシック" charset="0"/>
                <a:cs typeface="ＭＳ Ｐゴシック" charset="0"/>
              </a:rPr>
              <a:t>mail</a:t>
            </a:r>
            <a:r>
              <a:rPr lang="en-US" baseline="0" dirty="0" smtClean="0">
                <a:ea typeface="ＭＳ Ｐゴシック" charset="0"/>
                <a:cs typeface="ＭＳ Ｐゴシック" charset="0"/>
              </a:rPr>
              <a:t> “Dear ballet lover”</a:t>
            </a:r>
          </a:p>
          <a:p>
            <a:endParaRPr lang="en-US" dirty="0" smtClean="0">
              <a:ea typeface="ＭＳ Ｐゴシック" charset="0"/>
              <a:cs typeface="ＭＳ Ｐゴシック" charset="0"/>
            </a:endParaRPr>
          </a:p>
          <a:p>
            <a:r>
              <a:rPr lang="en-US" dirty="0" smtClean="0">
                <a:ea typeface="ＭＳ Ｐゴシック" charset="0"/>
                <a:cs typeface="ＭＳ Ｐゴシック" charset="0"/>
              </a:rPr>
              <a:t>Arts </a:t>
            </a:r>
            <a:r>
              <a:rPr lang="en-US" dirty="0" err="1" smtClean="0">
                <a:ea typeface="ＭＳ Ｐゴシック" charset="0"/>
                <a:cs typeface="ＭＳ Ｐゴシック" charset="0"/>
              </a:rPr>
              <a:t>organisations</a:t>
            </a:r>
            <a:r>
              <a:rPr lang="en-US" dirty="0" smtClean="0">
                <a:ea typeface="ＭＳ Ｐゴシック" charset="0"/>
                <a:cs typeface="ＭＳ Ｐゴシック" charset="0"/>
              </a:rPr>
              <a:t> need to work with their audiences, rather than ‘do things’ to them. We need to open up, welcome in, collaborate. </a:t>
            </a:r>
          </a:p>
          <a:p>
            <a:endParaRPr lang="en-US" dirty="0" smtClean="0">
              <a:ea typeface="ＭＳ Ｐゴシック" charset="0"/>
              <a:cs typeface="ＭＳ Ｐゴシック" charset="0"/>
            </a:endParaRPr>
          </a:p>
          <a:p>
            <a:r>
              <a:rPr lang="en-US" dirty="0" smtClean="0">
                <a:ea typeface="ＭＳ Ｐゴシック" charset="0"/>
                <a:cs typeface="ＭＳ Ｐゴシック" charset="0"/>
              </a:rPr>
              <a:t>We need to accept that we can be challenged and inspired by the audience’s creativity and that responding to that stimulus – whether artistically, or in our </a:t>
            </a:r>
            <a:r>
              <a:rPr lang="en-US" dirty="0" err="1" smtClean="0">
                <a:ea typeface="ＭＳ Ｐゴシック" charset="0"/>
                <a:cs typeface="ＭＳ Ｐゴシック" charset="0"/>
              </a:rPr>
              <a:t>organisational</a:t>
            </a:r>
            <a:r>
              <a:rPr lang="en-US" dirty="0" smtClean="0">
                <a:ea typeface="ＭＳ Ｐゴシック" charset="0"/>
                <a:cs typeface="ＭＳ Ｐゴシック" charset="0"/>
              </a:rPr>
              <a:t> culture, and especially in our marketing.</a:t>
            </a:r>
          </a:p>
          <a:p>
            <a:endParaRPr lang="en-US" baseline="0" dirty="0" smtClean="0">
              <a:ea typeface="ＭＳ Ｐゴシック" charset="0"/>
              <a:cs typeface="ＭＳ Ｐゴシック"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ea typeface="ＭＳ Ｐゴシック" charset="0"/>
                <a:cs typeface="ＭＳ Ｐゴシック" charset="0"/>
              </a:rPr>
              <a:t>For culture to reach into people’s lives it has to be resonant and meaningful, and it has to add something that they can’t get from the host of other stimulation available elsewhere.</a:t>
            </a:r>
          </a:p>
          <a:p>
            <a:endParaRPr lang="en-US" baseline="0" dirty="0" smtClean="0">
              <a:ea typeface="ＭＳ Ｐゴシック" charset="0"/>
              <a:cs typeface="ＭＳ Ｐゴシック" charset="0"/>
            </a:endParaRPr>
          </a:p>
          <a:p>
            <a:endParaRPr lang="en-US" dirty="0" smtClean="0">
              <a:ea typeface="ＭＳ Ｐゴシック" charset="0"/>
              <a:cs typeface="ＭＳ Ｐゴシック" charset="0"/>
            </a:endParaRPr>
          </a:p>
          <a:p>
            <a:endParaRPr lang="en-US" dirty="0">
              <a:ea typeface="ＭＳ Ｐゴシック" charset="0"/>
              <a:cs typeface="ＭＳ Ｐゴシック"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16BD9CA7-58E2-D842-8378-257503FCDFBA}" type="slidenum">
              <a:rPr lang="en-US" sz="1200"/>
              <a:pPr/>
              <a:t>41</a:t>
            </a:fld>
            <a:endParaRPr lang="en-US" sz="1200"/>
          </a:p>
        </p:txBody>
      </p:sp>
      <p:sp>
        <p:nvSpPr>
          <p:cNvPr id="84994" name="Rectangle 1026"/>
          <p:cNvSpPr>
            <a:spLocks noGrp="1" noRot="1" noChangeAspect="1" noChangeArrowheads="1" noTextEdit="1"/>
          </p:cNvSpPr>
          <p:nvPr>
            <p:ph type="sldImg"/>
          </p:nvPr>
        </p:nvSpPr>
        <p:spPr>
          <a:ln/>
        </p:spPr>
      </p:sp>
      <p:sp>
        <p:nvSpPr>
          <p:cNvPr id="84995"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ea typeface="ＭＳ Ｐゴシック" charset="0"/>
                <a:cs typeface="ＭＳ Ｐゴシック" charset="0"/>
              </a:rPr>
              <a:t>But </a:t>
            </a:r>
            <a:r>
              <a:rPr lang="en-US" dirty="0">
                <a:ea typeface="ＭＳ Ｐゴシック" charset="0"/>
                <a:cs typeface="ＭＳ Ｐゴシック" charset="0"/>
              </a:rPr>
              <a:t>this transition should not prove too difficult since current social trends are working in </a:t>
            </a:r>
            <a:r>
              <a:rPr lang="en-US" dirty="0" err="1">
                <a:ea typeface="ＭＳ Ｐゴシック" charset="0"/>
                <a:cs typeface="ＭＳ Ｐゴシック" charset="0"/>
              </a:rPr>
              <a:t>favour</a:t>
            </a:r>
            <a:r>
              <a:rPr lang="en-US" dirty="0">
                <a:ea typeface="ＭＳ Ｐゴシック" charset="0"/>
                <a:cs typeface="ＭＳ Ｐゴシック" charset="0"/>
              </a:rPr>
              <a:t> of the arts.</a:t>
            </a:r>
          </a:p>
          <a:p>
            <a:r>
              <a:rPr lang="en-US" dirty="0">
                <a:ea typeface="ＭＳ Ｐゴシック" charset="0"/>
                <a:cs typeface="ＭＳ Ｐゴシック" charset="0"/>
              </a:rPr>
              <a:t>Patterns are clear. To </a:t>
            </a:r>
            <a:r>
              <a:rPr lang="en-US" dirty="0" err="1">
                <a:ea typeface="ＭＳ Ｐゴシック" charset="0"/>
                <a:cs typeface="ＭＳ Ｐゴシック" charset="0"/>
              </a:rPr>
              <a:t>generalise</a:t>
            </a:r>
            <a:r>
              <a:rPr lang="en-US" dirty="0">
                <a:ea typeface="ＭＳ Ｐゴシック" charset="0"/>
                <a:cs typeface="ＭＳ Ｐゴシック" charset="0"/>
              </a:rPr>
              <a:t>, in the </a:t>
            </a:r>
            <a:r>
              <a:rPr lang="en-US" b="1" dirty="0">
                <a:ea typeface="ＭＳ Ｐゴシック" charset="0"/>
                <a:cs typeface="ＭＳ Ｐゴシック" charset="0"/>
              </a:rPr>
              <a:t>1980s</a:t>
            </a:r>
            <a:r>
              <a:rPr lang="en-US" dirty="0">
                <a:ea typeface="ＭＳ Ｐゴシック" charset="0"/>
                <a:cs typeface="ＭＳ Ｐゴシック" charset="0"/>
              </a:rPr>
              <a:t> the emphasis was on acquiring </a:t>
            </a:r>
            <a:r>
              <a:rPr lang="en-US" b="1" dirty="0">
                <a:ea typeface="ＭＳ Ｐゴシック" charset="0"/>
                <a:cs typeface="ＭＳ Ｐゴシック" charset="0"/>
              </a:rPr>
              <a:t>stuff</a:t>
            </a:r>
            <a:r>
              <a:rPr lang="en-US" dirty="0">
                <a:ea typeface="ＭＳ Ｐゴシック" charset="0"/>
                <a:cs typeface="ＭＳ Ｐゴシック" charset="0"/>
              </a:rPr>
              <a:t> that would make life better. We were consuming, accumulating things and measuring our happiness by how much we owned.</a:t>
            </a:r>
          </a:p>
          <a:p>
            <a:endParaRPr lang="en-US" dirty="0" smtClean="0">
              <a:ea typeface="ＭＳ Ｐゴシック" charset="0"/>
              <a:cs typeface="ＭＳ Ｐゴシック" charset="0"/>
            </a:endParaRPr>
          </a:p>
          <a:p>
            <a:r>
              <a:rPr lang="en-US" dirty="0" smtClean="0">
                <a:ea typeface="ＭＳ Ｐゴシック" charset="0"/>
                <a:cs typeface="ＭＳ Ｐゴシック" charset="0"/>
              </a:rPr>
              <a:t>In </a:t>
            </a:r>
            <a:r>
              <a:rPr lang="en-US" dirty="0">
                <a:ea typeface="ＭＳ Ｐゴシック" charset="0"/>
                <a:cs typeface="ＭＳ Ｐゴシック" charset="0"/>
              </a:rPr>
              <a:t>the </a:t>
            </a:r>
            <a:r>
              <a:rPr lang="en-US" b="1" dirty="0">
                <a:ea typeface="ＭＳ Ｐゴシック" charset="0"/>
                <a:cs typeface="ＭＳ Ｐゴシック" charset="0"/>
              </a:rPr>
              <a:t>1990s</a:t>
            </a:r>
            <a:r>
              <a:rPr lang="en-US" dirty="0">
                <a:ea typeface="ＭＳ Ｐゴシック" charset="0"/>
                <a:cs typeface="ＭＳ Ｐゴシック" charset="0"/>
              </a:rPr>
              <a:t> the emphasis shifted from blatant consumerism to buying a </a:t>
            </a:r>
            <a:r>
              <a:rPr lang="en-US" b="1" dirty="0">
                <a:ea typeface="ＭＳ Ｐゴシック" charset="0"/>
                <a:cs typeface="ＭＳ Ｐゴシック" charset="0"/>
              </a:rPr>
              <a:t>lifestyle</a:t>
            </a:r>
            <a:r>
              <a:rPr lang="en-US" dirty="0">
                <a:ea typeface="ＭＳ Ｐゴシック" charset="0"/>
                <a:cs typeface="ＭＳ Ｐゴシック" charset="0"/>
              </a:rPr>
              <a:t> – </a:t>
            </a:r>
            <a:r>
              <a:rPr lang="en-US" dirty="0" smtClean="0">
                <a:ea typeface="ＭＳ Ｐゴシック" charset="0"/>
                <a:cs typeface="ＭＳ Ｐゴシック" charset="0"/>
              </a:rPr>
              <a:t>holidays, </a:t>
            </a:r>
            <a:r>
              <a:rPr lang="en-US" dirty="0">
                <a:ea typeface="ＭＳ Ｐゴシック" charset="0"/>
                <a:cs typeface="ＭＳ Ｐゴシック" charset="0"/>
              </a:rPr>
              <a:t>ideal homes </a:t>
            </a:r>
            <a:r>
              <a:rPr lang="en-US" dirty="0" smtClean="0">
                <a:ea typeface="ＭＳ Ｐゴシック" charset="0"/>
                <a:cs typeface="ＭＳ Ｐゴシック" charset="0"/>
              </a:rPr>
              <a:t>–</a:t>
            </a:r>
            <a:r>
              <a:rPr lang="en-US" baseline="0" dirty="0" smtClean="0">
                <a:ea typeface="ＭＳ Ｐゴシック" charset="0"/>
                <a:cs typeface="ＭＳ Ｐゴシック" charset="0"/>
              </a:rPr>
              <a:t> </a:t>
            </a:r>
            <a:r>
              <a:rPr lang="en-US" dirty="0" smtClean="0">
                <a:ea typeface="ＭＳ Ｐゴシック" charset="0"/>
                <a:cs typeface="ＭＳ Ｐゴシック" charset="0"/>
              </a:rPr>
              <a:t>often </a:t>
            </a:r>
            <a:r>
              <a:rPr lang="en-US" dirty="0">
                <a:ea typeface="ＭＳ Ｐゴシック" charset="0"/>
                <a:cs typeface="ＭＳ Ｐゴシック" charset="0"/>
              </a:rPr>
              <a:t>unattainable dreams reliant on a level of disposable income that was equated with happiness. </a:t>
            </a:r>
            <a:endParaRPr lang="en-US" dirty="0" smtClean="0">
              <a:ea typeface="ＭＳ Ｐゴシック" charset="0"/>
              <a:cs typeface="ＭＳ Ｐゴシック" charset="0"/>
            </a:endParaRPr>
          </a:p>
          <a:p>
            <a:r>
              <a:rPr lang="en-US" dirty="0" smtClean="0">
                <a:ea typeface="ＭＳ Ｐゴシック" charset="0"/>
                <a:cs typeface="ＭＳ Ｐゴシック" charset="0"/>
              </a:rPr>
              <a:t>Paying</a:t>
            </a:r>
            <a:r>
              <a:rPr lang="en-US" baseline="0" dirty="0" smtClean="0">
                <a:ea typeface="ＭＳ Ｐゴシック" charset="0"/>
                <a:cs typeface="ＭＳ Ｐゴシック" charset="0"/>
              </a:rPr>
              <a:t> people to do the things we didn’t want to – resulting in </a:t>
            </a:r>
            <a:r>
              <a:rPr lang="en-US" dirty="0" smtClean="0">
                <a:ea typeface="ＭＳ Ｐゴシック" charset="0"/>
                <a:cs typeface="ＭＳ Ｐゴシック" charset="0"/>
              </a:rPr>
              <a:t>massive </a:t>
            </a:r>
            <a:r>
              <a:rPr lang="en-US" dirty="0">
                <a:ea typeface="ＭＳ Ｐゴシック" charset="0"/>
                <a:cs typeface="ＭＳ Ｐゴシック" charset="0"/>
              </a:rPr>
              <a:t>expansion in services: restaurants, ready meals, nail bars, dog walkers. </a:t>
            </a:r>
            <a:r>
              <a:rPr lang="en-US" dirty="0" smtClean="0">
                <a:ea typeface="ＭＳ Ｐゴシック" charset="0"/>
                <a:cs typeface="ＭＳ Ｐゴシック" charset="0"/>
              </a:rPr>
              <a:t>(</a:t>
            </a:r>
          </a:p>
          <a:p>
            <a:r>
              <a:rPr lang="en-US" dirty="0" smtClean="0">
                <a:ea typeface="ＭＳ Ｐゴシック" charset="0"/>
                <a:cs typeface="ＭＳ Ｐゴシック" charset="0"/>
              </a:rPr>
              <a:t>(In </a:t>
            </a:r>
            <a:r>
              <a:rPr lang="en-US" dirty="0">
                <a:ea typeface="ＭＳ Ｐゴシック" charset="0"/>
                <a:cs typeface="ＭＳ Ｐゴシック" charset="0"/>
              </a:rPr>
              <a:t>reality all this bought was more time to spend at work to pay for the </a:t>
            </a:r>
            <a:r>
              <a:rPr lang="en-US" dirty="0" smtClean="0">
                <a:ea typeface="ＭＳ Ｐゴシック" charset="0"/>
                <a:cs typeface="ＭＳ Ｐゴシック" charset="0"/>
              </a:rPr>
              <a:t>lifestyle)</a:t>
            </a:r>
            <a:endParaRPr lang="en-US" dirty="0">
              <a:ea typeface="ＭＳ Ｐゴシック" charset="0"/>
              <a:cs typeface="ＭＳ Ｐゴシック" charset="0"/>
            </a:endParaRPr>
          </a:p>
          <a:p>
            <a:endParaRPr lang="en-US" dirty="0" smtClean="0">
              <a:ea typeface="ＭＳ Ｐゴシック" charset="0"/>
              <a:cs typeface="ＭＳ Ｐゴシック" charset="0"/>
            </a:endParaRPr>
          </a:p>
          <a:p>
            <a:r>
              <a:rPr lang="en-US" dirty="0" smtClean="0">
                <a:ea typeface="ＭＳ Ｐゴシック" charset="0"/>
                <a:cs typeface="ＭＳ Ｐゴシック" charset="0"/>
              </a:rPr>
              <a:t>Now </a:t>
            </a:r>
            <a:r>
              <a:rPr lang="en-US" dirty="0">
                <a:ea typeface="ＭＳ Ｐゴシック" charset="0"/>
                <a:cs typeface="ＭＳ Ｐゴシック" charset="0"/>
              </a:rPr>
              <a:t>the aspiration is for </a:t>
            </a:r>
            <a:r>
              <a:rPr lang="en-US" b="1" dirty="0">
                <a:ea typeface="ＭＳ Ｐゴシック" charset="0"/>
                <a:cs typeface="ＭＳ Ｐゴシック" charset="0"/>
              </a:rPr>
              <a:t>‘me’ time</a:t>
            </a:r>
            <a:r>
              <a:rPr lang="en-US" dirty="0">
                <a:ea typeface="ＭＳ Ｐゴシック" charset="0"/>
                <a:cs typeface="ＭＳ Ｐゴシック" charset="0"/>
              </a:rPr>
              <a:t>: the work-life balance. We hanker after more modest ‘perfect moments’ derived from authenticity (from the farmers' market to independent travel), community </a:t>
            </a:r>
            <a:r>
              <a:rPr lang="en-US" dirty="0" smtClean="0">
                <a:ea typeface="ＭＳ Ｐゴシック" charset="0"/>
                <a:cs typeface="ＭＳ Ｐゴシック" charset="0"/>
              </a:rPr>
              <a:t>(Facebook,</a:t>
            </a:r>
            <a:r>
              <a:rPr lang="en-US" baseline="0" dirty="0" smtClean="0">
                <a:ea typeface="ＭＳ Ｐゴシック" charset="0"/>
                <a:cs typeface="ＭＳ Ｐゴシック" charset="0"/>
              </a:rPr>
              <a:t> huge community fun runs</a:t>
            </a:r>
            <a:r>
              <a:rPr lang="en-US" dirty="0" smtClean="0">
                <a:ea typeface="ＭＳ Ｐゴシック" charset="0"/>
                <a:cs typeface="ＭＳ Ｐゴシック" charset="0"/>
              </a:rPr>
              <a:t>) </a:t>
            </a:r>
            <a:r>
              <a:rPr lang="en-US" dirty="0">
                <a:ea typeface="ＭＳ Ｐゴシック" charset="0"/>
                <a:cs typeface="ＭＳ Ｐゴシック" charset="0"/>
              </a:rPr>
              <a:t>and treasured experiences. Together, these contribute to </a:t>
            </a:r>
            <a:r>
              <a:rPr lang="en-US" b="1" dirty="0" smtClean="0">
                <a:ea typeface="ＭＳ Ｐゴシック" charset="0"/>
                <a:cs typeface="ＭＳ Ｐゴシック" charset="0"/>
              </a:rPr>
              <a:t>QUALITY OF LIFE</a:t>
            </a:r>
            <a:endParaRPr lang="en-US" dirty="0">
              <a:ea typeface="ＭＳ Ｐゴシック" charset="0"/>
              <a:cs typeface="ＭＳ Ｐゴシック"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776A2D7-9564-5745-9206-53A8F8F28318}" type="slidenum">
              <a:rPr lang="en-US" sz="1200"/>
              <a:pPr/>
              <a:t>42</a:t>
            </a:fld>
            <a:endParaRPr lang="en-US" sz="1200"/>
          </a:p>
        </p:txBody>
      </p:sp>
      <p:sp>
        <p:nvSpPr>
          <p:cNvPr id="87042" name="Rectangle 1026"/>
          <p:cNvSpPr>
            <a:spLocks noGrp="1" noRot="1" noChangeAspect="1" noChangeArrowheads="1" noTextEdit="1"/>
          </p:cNvSpPr>
          <p:nvPr>
            <p:ph type="sldImg"/>
          </p:nvPr>
        </p:nvSpPr>
        <p:spPr>
          <a:ln/>
        </p:spPr>
      </p:sp>
      <p:sp>
        <p:nvSpPr>
          <p:cNvPr id="87043"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smtClean="0">
                <a:ea typeface="ＭＳ Ｐゴシック" charset="0"/>
                <a:cs typeface="ＭＳ Ｐゴシック" charset="0"/>
              </a:rPr>
              <a:t>The arts can do that</a:t>
            </a:r>
            <a:r>
              <a:rPr lang="en-US" b="1" baseline="0" dirty="0" smtClean="0">
                <a:ea typeface="ＭＳ Ｐゴシック" charset="0"/>
                <a:cs typeface="ＭＳ Ｐゴシック" charset="0"/>
              </a:rPr>
              <a:t> </a:t>
            </a:r>
            <a:r>
              <a:rPr lang="en-US" dirty="0" smtClean="0">
                <a:ea typeface="ＭＳ Ｐゴシック" charset="0"/>
                <a:cs typeface="ＭＳ Ｐゴシック" charset="0"/>
              </a:rPr>
              <a:t>The arts can provide these moments – and probably better than any other sector. </a:t>
            </a:r>
            <a:r>
              <a:rPr lang="en-US" baseline="0" dirty="0" smtClean="0">
                <a:ea typeface="ＭＳ Ｐゴシック" charset="0"/>
                <a:cs typeface="ＭＳ Ｐゴシック" charset="0"/>
              </a:rPr>
              <a:t> </a:t>
            </a:r>
            <a:r>
              <a:rPr lang="en-US" dirty="0" smtClean="0">
                <a:ea typeface="ＭＳ Ｐゴシック" charset="0"/>
                <a:cs typeface="ＭＳ Ｐゴシック" charset="0"/>
              </a:rPr>
              <a:t>We can offer people authenticity. </a:t>
            </a:r>
          </a:p>
          <a:p>
            <a:endParaRPr lang="en-US" dirty="0" smtClean="0">
              <a:ea typeface="ＭＳ Ｐゴシック" charset="0"/>
              <a:cs typeface="ＭＳ Ｐゴシック" charset="0"/>
            </a:endParaRPr>
          </a:p>
          <a:p>
            <a:r>
              <a:rPr lang="en-US" dirty="0" smtClean="0">
                <a:ea typeface="ＭＳ Ｐゴシック" charset="0"/>
                <a:cs typeface="ＭＳ Ｐゴシック" charset="0"/>
              </a:rPr>
              <a:t>The chance to get up close and personal with performers in intimate environments presenting</a:t>
            </a:r>
            <a:r>
              <a:rPr lang="en-US" baseline="0" dirty="0" smtClean="0">
                <a:ea typeface="ＭＳ Ｐゴシック" charset="0"/>
                <a:cs typeface="ＭＳ Ｐゴシック" charset="0"/>
              </a:rPr>
              <a:t> </a:t>
            </a:r>
            <a:r>
              <a:rPr lang="en-US" dirty="0" smtClean="0">
                <a:ea typeface="ＭＳ Ｐゴシック" charset="0"/>
                <a:cs typeface="ＭＳ Ｐゴシック" charset="0"/>
              </a:rPr>
              <a:t>us with an entirely new world view, emotionally cathartic moments, intellectual stimulation or just a really good laugh.</a:t>
            </a:r>
          </a:p>
          <a:p>
            <a:endParaRPr lang="en-US" dirty="0" smtClean="0">
              <a:ea typeface="ＭＳ Ｐゴシック" charset="0"/>
              <a:cs typeface="ＭＳ Ｐゴシック" charset="0"/>
            </a:endParaRPr>
          </a:p>
          <a:p>
            <a:r>
              <a:rPr lang="en-US" dirty="0" smtClean="0">
                <a:ea typeface="ＭＳ Ｐゴシック" charset="0"/>
                <a:cs typeface="ＭＳ Ｐゴシック" charset="0"/>
              </a:rPr>
              <a:t>We stimulate social interaction: we can offer people the chance to join communities of interest, to engage in shared experiences, a sense of belonging, a sharing of ideas and creativity, affirmation and endorsement.</a:t>
            </a:r>
          </a:p>
          <a:p>
            <a:endParaRPr lang="en-US" dirty="0" smtClean="0">
              <a:ea typeface="ＭＳ Ｐゴシック" charset="0"/>
              <a:cs typeface="ＭＳ Ｐゴシック" charset="0"/>
            </a:endParaRPr>
          </a:p>
          <a:p>
            <a:r>
              <a:rPr lang="en-US" dirty="0" smtClean="0">
                <a:ea typeface="ＭＳ Ｐゴシック" charset="0"/>
                <a:cs typeface="ＭＳ Ｐゴシック" charset="0"/>
              </a:rPr>
              <a:t>We provide perfect moments by the bucketful: altered state interludes; pure escapism; spine- tingling live experiences; nuggets of new and wonderful knowledge; unalloyed joy; celebration; unforgettable first dates. We can make people more interesting to sit next to at dinner parties: </a:t>
            </a:r>
            <a:r>
              <a:rPr lang="en-US" b="1" dirty="0" smtClean="0">
                <a:ea typeface="ＭＳ Ｐゴシック" charset="0"/>
                <a:cs typeface="ＭＳ Ｐゴシック" charset="0"/>
              </a:rPr>
              <a:t>we can and do improve the quality of people’s lives.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ea typeface="ＭＳ Ｐゴシック" charset="0"/>
              <a:cs typeface="ＭＳ Ｐゴシック"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ea typeface="ＭＳ Ｐゴシック" charset="0"/>
                <a:cs typeface="ＭＳ Ｐゴシック" charset="0"/>
              </a:rPr>
              <a:t>Any multinational company even</a:t>
            </a:r>
            <a:r>
              <a:rPr lang="en-US" baseline="0" dirty="0" smtClean="0">
                <a:ea typeface="ＭＳ Ｐゴシック" charset="0"/>
                <a:cs typeface="ＭＳ Ｐゴシック" charset="0"/>
              </a:rPr>
              <a:t> with their</a:t>
            </a:r>
            <a:r>
              <a:rPr lang="en-US" dirty="0" smtClean="0">
                <a:ea typeface="ＭＳ Ｐゴシック" charset="0"/>
                <a:cs typeface="ＭＳ Ｐゴシック" charset="0"/>
              </a:rPr>
              <a:t> unlimited budgets would kill to</a:t>
            </a:r>
            <a:r>
              <a:rPr lang="en-US" baseline="0" dirty="0" smtClean="0">
                <a:ea typeface="ＭＳ Ｐゴシック" charset="0"/>
                <a:cs typeface="ＭＳ Ｐゴシック" charset="0"/>
              </a:rPr>
              <a:t> have this kind of </a:t>
            </a:r>
            <a:r>
              <a:rPr lang="en-US" dirty="0" smtClean="0">
                <a:ea typeface="ＭＳ Ｐゴシック" charset="0"/>
                <a:cs typeface="ＭＳ Ｐゴシック" charset="0"/>
              </a:rPr>
              <a:t>portfolio of experiential offers at their disposal. In their advertising, they go out of their way to manufacture elaborate fictitious stories of engaging human emotion to improve the appeal of anything from toilet cleaner to broadband.</a:t>
            </a:r>
          </a:p>
          <a:p>
            <a:endParaRPr lang="en-US" dirty="0" smtClean="0">
              <a:ea typeface="ＭＳ Ｐゴシック" charset="0"/>
              <a:cs typeface="ＭＳ Ｐゴシック" charset="0"/>
            </a:endParaRPr>
          </a:p>
          <a:p>
            <a:endParaRPr lang="en-US" dirty="0">
              <a:ea typeface="ＭＳ Ｐゴシック" charset="0"/>
              <a:cs typeface="ＭＳ Ｐゴシック"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ECC7C34-EC4B-A047-A890-9A91C18329F4}" type="slidenum">
              <a:rPr lang="en-US" sz="1200"/>
              <a:pPr/>
              <a:t>43</a:t>
            </a:fld>
            <a:endParaRPr lang="en-US" sz="1200"/>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r>
              <a:rPr lang="en-US" dirty="0" smtClean="0">
                <a:ea typeface="ＭＳ Ｐゴシック" charset="0"/>
                <a:cs typeface="ＭＳ Ｐゴシック" charset="0"/>
              </a:rPr>
              <a:t>So the challenges we face include</a:t>
            </a:r>
            <a:endParaRPr lang="en-US" dirty="0">
              <a:ea typeface="ＭＳ Ｐゴシック" charset="0"/>
              <a:cs typeface="ＭＳ Ｐゴシック"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ECC7C34-EC4B-A047-A890-9A91C18329F4}" type="slidenum">
              <a:rPr lang="en-US" sz="1200"/>
              <a:pPr/>
              <a:t>44</a:t>
            </a:fld>
            <a:endParaRPr lang="en-US" sz="1200"/>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r>
              <a:rPr lang="en-US" dirty="0" smtClean="0">
                <a:ea typeface="ＭＳ Ｐゴシック" charset="0"/>
                <a:cs typeface="ＭＳ Ｐゴシック" charset="0"/>
              </a:rPr>
              <a:t>Holding into</a:t>
            </a:r>
            <a:r>
              <a:rPr lang="en-US" baseline="0" dirty="0" smtClean="0">
                <a:ea typeface="ＭＳ Ｐゴシック" charset="0"/>
                <a:cs typeface="ＭＳ Ｐゴシック" charset="0"/>
              </a:rPr>
              <a:t> our vision and placing art </a:t>
            </a:r>
            <a:r>
              <a:rPr lang="en-US" baseline="0" dirty="0" err="1" smtClean="0">
                <a:ea typeface="ＭＳ Ｐゴシック" charset="0"/>
                <a:cs typeface="ＭＳ Ｐゴシック" charset="0"/>
              </a:rPr>
              <a:t>centre</a:t>
            </a:r>
            <a:r>
              <a:rPr lang="en-US" baseline="0" dirty="0" smtClean="0">
                <a:ea typeface="ＭＳ Ｐゴシック" charset="0"/>
                <a:cs typeface="ＭＳ Ｐゴシック" charset="0"/>
              </a:rPr>
              <a:t> stage</a:t>
            </a:r>
          </a:p>
          <a:p>
            <a:pPr eaLnBrk="1" hangingPunct="1"/>
            <a:r>
              <a:rPr lang="en-US" baseline="0" dirty="0" smtClean="0">
                <a:ea typeface="ＭＳ Ｐゴシック" charset="0"/>
                <a:cs typeface="ＭＳ Ｐゴシック" charset="0"/>
              </a:rPr>
              <a:t>Understanding our brand – our essence – our DNA – what it is that is special and runs through OUR </a:t>
            </a:r>
            <a:r>
              <a:rPr lang="en-US" baseline="0" dirty="0" err="1" smtClean="0">
                <a:ea typeface="ＭＳ Ｐゴシック" charset="0"/>
                <a:cs typeface="ＭＳ Ｐゴシック" charset="0"/>
              </a:rPr>
              <a:t>orgamisation</a:t>
            </a:r>
            <a:endParaRPr lang="en-US" baseline="0" dirty="0" smtClean="0">
              <a:ea typeface="ＭＳ Ｐゴシック" charset="0"/>
              <a:cs typeface="ＭＳ Ｐゴシック" charset="0"/>
            </a:endParaRPr>
          </a:p>
          <a:p>
            <a:pPr eaLnBrk="1" hangingPunct="1"/>
            <a:r>
              <a:rPr lang="en-US" baseline="0" dirty="0" smtClean="0">
                <a:ea typeface="ＭＳ Ｐゴシック" charset="0"/>
                <a:cs typeface="ＭＳ Ｐゴシック" charset="0"/>
              </a:rPr>
              <a:t>The end of silos – we are all responsible for audiences</a:t>
            </a:r>
          </a:p>
          <a:p>
            <a:pPr eaLnBrk="1" hangingPunct="1"/>
            <a:r>
              <a:rPr lang="en-US" baseline="0" dirty="0" smtClean="0">
                <a:ea typeface="ＭＳ Ｐゴシック" charset="0"/>
                <a:cs typeface="ＭＳ Ｐゴシック" charset="0"/>
              </a:rPr>
              <a:t>We all should care about outcomes – as in impacts ON audiences. The outcome isn’t finished when the curtain goes up and we’ve got the final scores on the doors sales wise – that is when the outcome begins for the audience</a:t>
            </a:r>
          </a:p>
          <a:p>
            <a:pPr eaLnBrk="1" hangingPunct="1"/>
            <a:r>
              <a:rPr lang="en-US" baseline="0" dirty="0" smtClean="0">
                <a:ea typeface="ＭＳ Ｐゴシック" charset="0"/>
                <a:cs typeface="ＭＳ Ｐゴシック" charset="0"/>
              </a:rPr>
              <a:t>Using audience intelligence and </a:t>
            </a:r>
            <a:r>
              <a:rPr lang="en-US" baseline="0" dirty="0" smtClean="0">
                <a:ea typeface="ＭＳ Ｐゴシック" charset="0"/>
                <a:cs typeface="ＭＳ Ｐゴシック" charset="0"/>
              </a:rPr>
              <a:t>insight as the lifeblood for all functions in the org</a:t>
            </a:r>
            <a:endParaRPr lang="en-US" baseline="0" dirty="0" smtClean="0">
              <a:ea typeface="ＭＳ Ｐゴシック" charset="0"/>
              <a:cs typeface="ＭＳ Ｐゴシック" charset="0"/>
            </a:endParaRPr>
          </a:p>
          <a:p>
            <a:pPr eaLnBrk="1" hangingPunct="1"/>
            <a:r>
              <a:rPr lang="en-US" baseline="0" dirty="0" smtClean="0">
                <a:ea typeface="ＭＳ Ｐゴシック" charset="0"/>
                <a:cs typeface="ＭＳ Ｐゴシック" charset="0"/>
              </a:rPr>
              <a:t>Engaging audiences</a:t>
            </a:r>
          </a:p>
          <a:p>
            <a:pPr eaLnBrk="1" hangingPunct="1"/>
            <a:r>
              <a:rPr lang="en-US" baseline="0" dirty="0" err="1" smtClean="0">
                <a:ea typeface="ＭＳ Ｐゴシック" charset="0"/>
                <a:cs typeface="ＭＳ Ｐゴシック" charset="0"/>
              </a:rPr>
              <a:t>Personlisation</a:t>
            </a:r>
            <a:r>
              <a:rPr lang="en-US" baseline="0" dirty="0" smtClean="0">
                <a:ea typeface="ＭＳ Ｐゴシック" charset="0"/>
                <a:cs typeface="ＭＳ Ｐゴシック" charset="0"/>
              </a:rPr>
              <a:t> and flexibility</a:t>
            </a:r>
            <a:endParaRPr lang="en-US" dirty="0">
              <a:ea typeface="ＭＳ Ｐゴシック" charset="0"/>
              <a:cs typeface="ＭＳ Ｐゴシック"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8FD57DA7-1111-2E49-B770-52D40B78481D}" type="slidenum">
              <a:rPr lang="en-US" sz="1200"/>
              <a:pPr algn="r"/>
              <a:t>45</a:t>
            </a:fld>
            <a:endParaRPr lang="en-US" sz="1200"/>
          </a:p>
        </p:txBody>
      </p:sp>
      <p:sp>
        <p:nvSpPr>
          <p:cNvPr id="33794" name="Rectangle 2"/>
          <p:cNvSpPr>
            <a:spLocks noGrp="1" noRot="1" noChangeAspect="1" noChangeArrowheads="1" noTextEdit="1"/>
          </p:cNvSpPr>
          <p:nvPr>
            <p:ph type="sldImg"/>
          </p:nvPr>
        </p:nvSpPr>
        <p:spPr>
          <a:solidFill>
            <a:srgbClr val="FFFFFF"/>
          </a:solidFill>
          <a:ln/>
        </p:spPr>
      </p:sp>
      <p:sp>
        <p:nvSpPr>
          <p:cNvPr id="33795" name="Rectangle 3"/>
          <p:cNvSpPr>
            <a:spLocks noGrp="1" noChangeArrowheads="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Lst>
        </p:spPr>
        <p:txBody>
          <a:bodyPr/>
          <a:lstStyle/>
          <a:p>
            <a:pPr eaLnBrk="1" hangingPunct="1"/>
            <a:r>
              <a:rPr lang="en-GB" dirty="0" smtClean="0">
                <a:ea typeface="ＭＳ Ｐゴシック" charset="0"/>
                <a:cs typeface="ＭＳ Ｐゴシック" charset="0"/>
              </a:rPr>
              <a:t>So what’s next?</a:t>
            </a:r>
          </a:p>
          <a:p>
            <a:pPr eaLnBrk="1" hangingPunct="1"/>
            <a:endParaRPr lang="en-GB" dirty="0" smtClean="0">
              <a:ea typeface="ＭＳ Ｐゴシック" charset="0"/>
              <a:cs typeface="ＭＳ Ｐゴシック" charset="0"/>
            </a:endParaRPr>
          </a:p>
          <a:p>
            <a:pPr eaLnBrk="1" hangingPunct="1"/>
            <a:r>
              <a:rPr lang="en-GB" dirty="0" smtClean="0">
                <a:ea typeface="ＭＳ Ｐゴシック" charset="0"/>
                <a:cs typeface="ＭＳ Ｐゴシック" charset="0"/>
              </a:rPr>
              <a:t>What do we do instead of that 1990s, narrow, traditional, inefficient, ineffective box-office marketing?</a:t>
            </a:r>
            <a:endParaRPr lang="en-US" dirty="0" smtClean="0">
              <a:ea typeface="ＭＳ Ｐゴシック" charset="0"/>
              <a:cs typeface="ＭＳ Ｐゴシック" charset="0"/>
            </a:endParaRPr>
          </a:p>
          <a:p>
            <a:pPr eaLnBrk="1" hangingPunct="1"/>
            <a:endParaRPr lang="en-US" i="0" baseline="0" dirty="0" smtClean="0">
              <a:ea typeface="ＭＳ Ｐゴシック" charset="0"/>
            </a:endParaRPr>
          </a:p>
          <a:p>
            <a:pPr eaLnBrk="1" hangingPunct="1"/>
            <a:endParaRPr lang="en-US" i="0" baseline="0" dirty="0" smtClean="0">
              <a:ea typeface="ＭＳ Ｐゴシック" charset="0"/>
            </a:endParaRPr>
          </a:p>
          <a:p>
            <a:pPr eaLnBrk="1" hangingPunct="1"/>
            <a:endParaRPr lang="en-US" i="0" baseline="0" dirty="0" smtClean="0">
              <a:ea typeface="ＭＳ Ｐゴシック" charset="0"/>
            </a:endParaRPr>
          </a:p>
          <a:p>
            <a:pPr eaLnBrk="1" hangingPunct="1"/>
            <a:endParaRPr lang="en-US" i="0" u="sng" baseline="0" dirty="0" smtClean="0">
              <a:solidFill>
                <a:srgbClr val="FF6600"/>
              </a:solidFill>
              <a:ea typeface="ＭＳ Ｐゴシック" charset="0"/>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i="0" u="none" baseline="0" dirty="0" smtClean="0">
              <a:solidFill>
                <a:srgbClr val="FF6600"/>
              </a:solidFill>
              <a:ea typeface="ＭＳ Ｐゴシック" charset="0"/>
            </a:endParaRPr>
          </a:p>
          <a:p>
            <a:pPr eaLnBrk="1" hangingPunct="1"/>
            <a:endParaRPr lang="en-US" i="0" u="sng" baseline="0" dirty="0" smtClean="0">
              <a:solidFill>
                <a:srgbClr val="FF6600"/>
              </a:solidFill>
              <a:ea typeface="ＭＳ Ｐゴシック" charset="0"/>
            </a:endParaRPr>
          </a:p>
          <a:p>
            <a:pPr eaLnBrk="1" hangingPunct="1"/>
            <a:endParaRPr lang="en-US" u="sng" dirty="0">
              <a:solidFill>
                <a:srgbClr val="FF6600"/>
              </a:solidFill>
              <a:ea typeface="ＭＳ Ｐゴシック"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89"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48231797-E94D-AA41-BB8C-038F6B38C48E}" type="slidenum">
              <a:rPr lang="en-US" sz="1200"/>
              <a:pPr algn="r"/>
              <a:t>46</a:t>
            </a:fld>
            <a:endParaRPr lang="en-US" sz="1200"/>
          </a:p>
        </p:txBody>
      </p:sp>
      <p:sp>
        <p:nvSpPr>
          <p:cNvPr id="191490" name="Rectangle 2"/>
          <p:cNvSpPr>
            <a:spLocks noGrp="1" noRot="1" noChangeAspect="1" noChangeArrowheads="1" noTextEdit="1"/>
          </p:cNvSpPr>
          <p:nvPr>
            <p:ph type="sldImg"/>
          </p:nvPr>
        </p:nvSpPr>
        <p:spPr>
          <a:solidFill>
            <a:srgbClr val="FFFFFF"/>
          </a:solidFill>
          <a:ln/>
        </p:spPr>
      </p:sp>
      <p:sp>
        <p:nvSpPr>
          <p:cNvPr id="191491" name="Rectangle 3"/>
          <p:cNvSpPr>
            <a:spLocks noGrp="1" noChangeArrowheads="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Lst>
        </p:spPr>
        <p:txBody>
          <a:bodyPr/>
          <a:lstStyle/>
          <a:p>
            <a:pPr eaLnBrk="1" hangingPunct="1"/>
            <a:r>
              <a:rPr lang="en-GB" dirty="0" smtClean="0">
                <a:ea typeface="ＭＳ Ｐゴシック" charset="0"/>
                <a:cs typeface="ＭＳ Ｐゴシック" charset="0"/>
              </a:rPr>
              <a:t>Well, our leading clients are already doing it.</a:t>
            </a:r>
          </a:p>
          <a:p>
            <a:pPr eaLnBrk="1" hangingPunct="1"/>
            <a:endParaRPr lang="en-GB" dirty="0" smtClean="0">
              <a:ea typeface="ＭＳ Ｐゴシック" charset="0"/>
              <a:cs typeface="ＭＳ Ｐゴシック" charset="0"/>
            </a:endParaRPr>
          </a:p>
          <a:p>
            <a:pPr eaLnBrk="1" hangingPunct="1"/>
            <a:r>
              <a:rPr lang="en-GB" dirty="0" smtClean="0">
                <a:ea typeface="ＭＳ Ｐゴシック" charset="0"/>
                <a:cs typeface="ＭＳ Ｐゴシック" charset="0"/>
              </a:rPr>
              <a:t>It’s the shift from Product-led to Vision-led.  Where we’re as interested in the impact of our art on audiences as the process of making our art.</a:t>
            </a:r>
          </a:p>
          <a:p>
            <a:pPr eaLnBrk="1" hangingPunct="1"/>
            <a:endParaRPr lang="en-GB" dirty="0" smtClean="0">
              <a:ea typeface="ＭＳ Ｐゴシック" charset="0"/>
              <a:cs typeface="ＭＳ Ｐゴシック" charset="0"/>
            </a:endParaRPr>
          </a:p>
          <a:p>
            <a:pPr eaLnBrk="1" hangingPunct="1"/>
            <a:r>
              <a:rPr lang="en-GB" dirty="0" smtClean="0">
                <a:ea typeface="ＭＳ Ｐゴシック" charset="0"/>
                <a:cs typeface="ＭＳ Ｐゴシック" charset="0"/>
              </a:rPr>
              <a:t>And it’s the shift from Marketing to Audience-focus.  To seeking deeper relationships with audiences rather than just pursuing more and different audiences.</a:t>
            </a:r>
          </a:p>
          <a:p>
            <a:pPr eaLnBrk="1" hangingPunct="1"/>
            <a:endParaRPr lang="en-GB" dirty="0" smtClean="0">
              <a:ea typeface="ＭＳ Ｐゴシック" charset="0"/>
              <a:cs typeface="ＭＳ Ｐゴシック" charset="0"/>
            </a:endParaRPr>
          </a:p>
          <a:p>
            <a:pPr eaLnBrk="1" hangingPunct="1"/>
            <a:r>
              <a:rPr lang="en-GB" dirty="0" smtClean="0">
                <a:ea typeface="ＭＳ Ｐゴシック" charset="0"/>
                <a:cs typeface="ＭＳ Ｐゴシック" charset="0"/>
              </a:rPr>
              <a:t>To building communities around our work and curating conversations about it.</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ea typeface="ＭＳ Ｐゴシック" charset="0"/>
              <a:cs typeface="ＭＳ Ｐゴシック"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ea typeface="ＭＳ Ｐゴシック" charset="0"/>
                <a:cs typeface="ＭＳ Ｐゴシック" charset="0"/>
              </a:rPr>
              <a:t>This uneasy stand-off between art and marketing has gone</a:t>
            </a:r>
            <a:r>
              <a:rPr lang="en-US" baseline="0" dirty="0" smtClean="0">
                <a:ea typeface="ＭＳ Ｐゴシック" charset="0"/>
                <a:cs typeface="ＭＳ Ｐゴシック" charset="0"/>
              </a:rPr>
              <a:t> on too long.  We need to </a:t>
            </a:r>
            <a:r>
              <a:rPr lang="en-GB" dirty="0" smtClean="0">
                <a:ea typeface="ＭＳ Ｐゴシック" charset="0"/>
                <a:cs typeface="ＭＳ Ｐゴシック" charset="0"/>
              </a:rPr>
              <a:t>break out of the silos and get everyone in the organisation to get excited about and take responsibility for audiences.</a:t>
            </a:r>
            <a:endParaRPr lang="en-US" dirty="0" smtClean="0">
              <a:ea typeface="ＭＳ Ｐゴシック" charset="0"/>
              <a:cs typeface="ＭＳ Ｐゴシック" charset="0"/>
            </a:endParaRPr>
          </a:p>
          <a:p>
            <a:pPr eaLnBrk="1" hangingPunct="1"/>
            <a:endParaRPr lang="en-US" dirty="0">
              <a:ea typeface="ＭＳ Ｐゴシック" charset="0"/>
            </a:endParaRPr>
          </a:p>
          <a:p>
            <a:pPr eaLnBrk="1" hangingPunct="1"/>
            <a:endParaRPr lang="en-US" b="1" dirty="0">
              <a:ea typeface="ＭＳ Ｐゴシック"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1D7A787-58E2-E94D-803E-3C217455ECAE}" type="slidenum">
              <a:rPr lang="en-US" sz="1200"/>
              <a:pPr/>
              <a:t>47</a:t>
            </a:fld>
            <a:endParaRPr lang="en-US" sz="1200"/>
          </a:p>
        </p:txBody>
      </p:sp>
      <p:sp>
        <p:nvSpPr>
          <p:cNvPr id="46082" name="Rectangle 1026"/>
          <p:cNvSpPr>
            <a:spLocks noGrp="1" noRot="1" noChangeAspect="1" noChangeArrowheads="1" noTextEdit="1"/>
          </p:cNvSpPr>
          <p:nvPr>
            <p:ph type="sldImg"/>
          </p:nvPr>
        </p:nvSpPr>
        <p:spPr>
          <a:ln/>
        </p:spPr>
      </p:sp>
      <p:sp>
        <p:nvSpPr>
          <p:cNvPr id="46083"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ea typeface="ＭＳ Ｐゴシック" charset="0"/>
                <a:cs typeface="ＭＳ Ｐゴシック" charset="0"/>
              </a:rPr>
              <a:t>Arts </a:t>
            </a:r>
            <a:r>
              <a:rPr lang="en-US" dirty="0">
                <a:ea typeface="ＭＳ Ｐゴシック" charset="0"/>
                <a:cs typeface="ＭＳ Ｐゴシック" charset="0"/>
              </a:rPr>
              <a:t>marketing particularly has to get a </a:t>
            </a:r>
            <a:r>
              <a:rPr lang="en-US" dirty="0" smtClean="0">
                <a:ea typeface="ＭＳ Ｐゴシック" charset="0"/>
                <a:cs typeface="ＭＳ Ｐゴシック" charset="0"/>
              </a:rPr>
              <a:t>wriggle on</a:t>
            </a:r>
            <a:r>
              <a:rPr lang="en-US" dirty="0">
                <a:ea typeface="ＭＳ Ｐゴシック" charset="0"/>
                <a:cs typeface="ＭＳ Ｐゴシック" charset="0"/>
              </a:rPr>
              <a:t>: while the world is changing at a frightening </a:t>
            </a:r>
            <a:r>
              <a:rPr lang="en-US" dirty="0" smtClean="0">
                <a:ea typeface="ＭＳ Ｐゴシック" charset="0"/>
                <a:cs typeface="ＭＳ Ｐゴシック" charset="0"/>
              </a:rPr>
              <a:t>pace, we can’t remain </a:t>
            </a:r>
            <a:r>
              <a:rPr lang="en-US" dirty="0">
                <a:ea typeface="ＭＳ Ｐゴシック" charset="0"/>
                <a:cs typeface="ＭＳ Ｐゴシック" charset="0"/>
              </a:rPr>
              <a:t>in glacial mode. </a:t>
            </a:r>
            <a:endParaRPr lang="en-US" dirty="0" smtClean="0">
              <a:ea typeface="ＭＳ Ｐゴシック" charset="0"/>
              <a:cs typeface="ＭＳ Ｐゴシック" charset="0"/>
            </a:endParaRPr>
          </a:p>
          <a:p>
            <a:r>
              <a:rPr lang="en-US" dirty="0" smtClean="0">
                <a:ea typeface="ＭＳ Ｐゴシック" charset="0"/>
                <a:cs typeface="ＭＳ Ｐゴシック" charset="0"/>
              </a:rPr>
              <a:t>Shake off </a:t>
            </a:r>
            <a:r>
              <a:rPr lang="en-US" baseline="0" dirty="0" err="1" smtClean="0">
                <a:ea typeface="ＭＳ Ｐゴシック" charset="0"/>
                <a:cs typeface="ＭＳ Ｐゴシック" charset="0"/>
              </a:rPr>
              <a:t>conservativism</a:t>
            </a:r>
            <a:r>
              <a:rPr lang="en-US" baseline="0" dirty="0" smtClean="0">
                <a:ea typeface="ＭＳ Ｐゴシック" charset="0"/>
                <a:cs typeface="ＭＳ Ｐゴシック" charset="0"/>
              </a:rPr>
              <a:t> in the sector. I am sure lots of you in the room are and work with fantastic marketers but </a:t>
            </a:r>
            <a:endParaRPr lang="en-US" dirty="0">
              <a:ea typeface="ＭＳ Ｐゴシック" charset="0"/>
              <a:cs typeface="ＭＳ Ｐゴシック" charset="0"/>
            </a:endParaRPr>
          </a:p>
          <a:p>
            <a:r>
              <a:rPr lang="en-US" dirty="0" smtClean="0">
                <a:ea typeface="ＭＳ Ｐゴシック" charset="0"/>
                <a:cs typeface="ＭＳ Ｐゴシック" charset="0"/>
              </a:rPr>
              <a:t>What </a:t>
            </a:r>
            <a:r>
              <a:rPr lang="en-US" dirty="0">
                <a:ea typeface="ＭＳ Ｐゴシック" charset="0"/>
                <a:cs typeface="ＭＳ Ｐゴシック" charset="0"/>
              </a:rPr>
              <a:t>is particularly terrifying is that direct marketing campaigns aired in the 1980s are still being repeated now: audiences are still receiving the same letter</a:t>
            </a:r>
            <a:r>
              <a:rPr lang="en-US" dirty="0" smtClean="0">
                <a:ea typeface="ＭＳ Ｐゴシック" charset="0"/>
                <a:cs typeface="ＭＳ Ｐゴシック" charset="0"/>
              </a:rPr>
              <a:t>.</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ea typeface="ＭＳ Ｐゴシック" charset="0"/>
                <a:cs typeface="ＭＳ Ｐゴシック" charset="0"/>
              </a:rPr>
              <a:t>– what is common practice should not be mistaken for best practice</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ea typeface="ＭＳ Ｐゴシック" charset="0"/>
              <a:cs typeface="ＭＳ Ｐゴシック" charset="0"/>
            </a:endParaRPr>
          </a:p>
          <a:p>
            <a:pPr eaLnBrk="1" hangingPunct="1"/>
            <a:r>
              <a:rPr lang="en-US" dirty="0" smtClean="0">
                <a:ea typeface="ＭＳ Ｐゴシック" charset="0"/>
                <a:cs typeface="ＭＳ Ｐゴシック" charset="0"/>
              </a:rPr>
              <a:t>We’re in danger of </a:t>
            </a:r>
            <a:r>
              <a:rPr lang="en-US" b="1" dirty="0" smtClean="0">
                <a:ea typeface="ＭＳ Ｐゴシック" charset="0"/>
                <a:cs typeface="ＭＳ Ｐゴシック" charset="0"/>
              </a:rPr>
              <a:t>norming</a:t>
            </a:r>
            <a:r>
              <a:rPr lang="en-US" dirty="0" smtClean="0">
                <a:ea typeface="ＭＳ Ｐゴシック" charset="0"/>
                <a:cs typeface="ＭＳ Ｐゴシック" charset="0"/>
              </a:rPr>
              <a:t> rather than </a:t>
            </a:r>
            <a:r>
              <a:rPr lang="en-US" b="1" dirty="0" smtClean="0">
                <a:ea typeface="ＭＳ Ｐゴシック" charset="0"/>
                <a:cs typeface="ＭＳ Ｐゴシック" charset="0"/>
              </a:rPr>
              <a:t>innovating</a:t>
            </a:r>
            <a:r>
              <a:rPr lang="en-US" dirty="0" smtClean="0">
                <a:ea typeface="ＭＳ Ｐゴシック" charset="0"/>
                <a:cs typeface="ＭＳ Ｐゴシック" charset="0"/>
              </a:rPr>
              <a:t> and continuing to use 20th century tools to meet 21st century challenges. </a:t>
            </a:r>
          </a:p>
          <a:p>
            <a:pPr eaLnBrk="1" hangingPunct="1"/>
            <a:endParaRPr lang="en-US" dirty="0" smtClean="0">
              <a:ea typeface="ＭＳ Ｐゴシック" charset="0"/>
              <a:cs typeface="ＭＳ Ｐゴシック"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ea typeface="ＭＳ Ｐゴシック" charset="0"/>
                <a:cs typeface="ＭＳ Ｐゴシック" charset="0"/>
              </a:rPr>
              <a:t>…This is the point where everyone reaches for Twitter and </a:t>
            </a:r>
            <a:r>
              <a:rPr lang="en-US" dirty="0" err="1" smtClean="0">
                <a:ea typeface="ＭＳ Ｐゴシック" charset="0"/>
                <a:cs typeface="ＭＳ Ｐゴシック" charset="0"/>
              </a:rPr>
              <a:t>FaceBook</a:t>
            </a:r>
            <a:r>
              <a:rPr lang="en-US" dirty="0" smtClean="0">
                <a:ea typeface="ＭＳ Ｐゴシック" charset="0"/>
                <a:cs typeface="ＭＳ Ｐゴシック" charset="0"/>
              </a:rPr>
              <a:t>. </a:t>
            </a:r>
            <a:r>
              <a:rPr lang="en-US" dirty="0" smtClean="0">
                <a:ea typeface="ＭＳ Ｐゴシック" charset="0"/>
                <a:cs typeface="ＭＳ Ｐゴシック" charset="0"/>
              </a:rPr>
              <a:t>Yes,</a:t>
            </a:r>
            <a:r>
              <a:rPr lang="en-US" baseline="0" dirty="0" smtClean="0">
                <a:ea typeface="ＭＳ Ｐゴシック" charset="0"/>
                <a:cs typeface="ＭＳ Ｐゴシック" charset="0"/>
              </a:rPr>
              <a:t> yes…</a:t>
            </a:r>
            <a:r>
              <a:rPr lang="en-US" dirty="0" smtClean="0">
                <a:ea typeface="ＭＳ Ｐゴシック" charset="0"/>
                <a:cs typeface="ＭＳ Ｐゴシック" charset="0"/>
              </a:rPr>
              <a:t> </a:t>
            </a:r>
            <a:r>
              <a:rPr lang="en-US" dirty="0" smtClean="0">
                <a:ea typeface="ＭＳ Ｐゴシック" charset="0"/>
                <a:cs typeface="ＭＳ Ｐゴシック" charset="0"/>
              </a:rPr>
              <a:t>Sure, there are all kinds of useful tools out there. And some of them are digital and online.  But plenty of them are analogue and in the good old face-to-face world.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ea typeface="ＭＳ Ｐゴシック" charset="0"/>
                <a:cs typeface="ＭＳ Ｐゴシック" charset="0"/>
              </a:rPr>
              <a:t>As is oft</a:t>
            </a:r>
            <a:r>
              <a:rPr lang="en-US" baseline="0" dirty="0" smtClean="0">
                <a:ea typeface="ＭＳ Ｐゴシック" charset="0"/>
                <a:cs typeface="ＭＳ Ｐゴシック" charset="0"/>
              </a:rPr>
              <a:t> said, </a:t>
            </a:r>
            <a:r>
              <a:rPr lang="en-US" dirty="0" smtClean="0">
                <a:ea typeface="ＭＳ Ｐゴシック" charset="0"/>
                <a:cs typeface="ＭＳ Ｐゴシック" charset="0"/>
              </a:rPr>
              <a:t>Facebook did not invent community.  Twitter did not invent word of mouth.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ea typeface="ＭＳ Ｐゴシック" charset="0"/>
                <a:cs typeface="ＭＳ Ｐゴシック" charset="0"/>
              </a:rPr>
              <a:t>Surely we don't need the web to discover that good dialogue makes good relationships?</a:t>
            </a:r>
          </a:p>
          <a:p>
            <a:pPr eaLnBrk="1" hangingPunct="1"/>
            <a:endParaRPr lang="en-US" dirty="0" smtClean="0">
              <a:ea typeface="ＭＳ Ｐゴシック" charset="0"/>
              <a:cs typeface="ＭＳ Ｐゴシック" charset="0"/>
            </a:endParaRPr>
          </a:p>
          <a:p>
            <a:pPr eaLnBrk="1" hangingPunct="1"/>
            <a:endParaRPr lang="en-US" dirty="0" smtClean="0">
              <a:ea typeface="ＭＳ Ｐゴシック" charset="0"/>
              <a:cs typeface="ＭＳ Ｐゴシック" charset="0"/>
            </a:endParaRPr>
          </a:p>
          <a:p>
            <a:endParaRPr lang="en-US" dirty="0">
              <a:ea typeface="ＭＳ Ｐゴシック" charset="0"/>
              <a:cs typeface="ＭＳ Ｐゴシック"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1"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4F0B0A4-2C17-5140-AA65-CF1F9A9B6624}" type="slidenum">
              <a:rPr lang="en-US" sz="1200"/>
              <a:pPr/>
              <a:t>48</a:t>
            </a:fld>
            <a:endParaRPr lang="en-US" sz="1200"/>
          </a:p>
        </p:txBody>
      </p:sp>
      <p:sp>
        <p:nvSpPr>
          <p:cNvPr id="189442" name="Rectangle 1026"/>
          <p:cNvSpPr>
            <a:spLocks noGrp="1" noRot="1" noChangeAspect="1" noChangeArrowheads="1" noTextEdit="1"/>
          </p:cNvSpPr>
          <p:nvPr>
            <p:ph type="sldImg"/>
          </p:nvPr>
        </p:nvSpPr>
        <p:spPr>
          <a:ln/>
        </p:spPr>
      </p:sp>
      <p:sp>
        <p:nvSpPr>
          <p:cNvPr id="189443"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InfoTextRegular-Roman" charset="0"/>
                <a:ea typeface="ＭＳ Ｐゴシック" charset="0"/>
              </a:rPr>
              <a:t>We aren’t about</a:t>
            </a:r>
            <a:r>
              <a:rPr lang="en-US" baseline="0" dirty="0" smtClean="0">
                <a:latin typeface="InfoTextRegular-Roman" charset="0"/>
                <a:ea typeface="ＭＳ Ｐゴシック" charset="0"/>
              </a:rPr>
              <a:t> to find ourselves awash with money – foghorn warnings of further cuts to the arts are enough to depress the most optimistic of us.</a:t>
            </a:r>
          </a:p>
          <a:p>
            <a:endParaRPr lang="en-US" baseline="0" dirty="0" smtClean="0">
              <a:latin typeface="InfoTextRegular-Roman" charset="0"/>
              <a:ea typeface="ＭＳ Ｐゴシック" charset="0"/>
            </a:endParaRPr>
          </a:p>
          <a:p>
            <a:r>
              <a:rPr lang="en-US" baseline="0" dirty="0" smtClean="0">
                <a:latin typeface="InfoTextRegular-Roman" charset="0"/>
                <a:ea typeface="ＭＳ Ｐゴシック" charset="0"/>
              </a:rPr>
              <a:t>Fantastic response from </a:t>
            </a:r>
            <a:r>
              <a:rPr lang="en-US" baseline="0" dirty="0" smtClean="0">
                <a:latin typeface="InfoTextRegular-Roman" charset="0"/>
                <a:ea typeface="ＭＳ Ｐゴシック" charset="0"/>
              </a:rPr>
              <a:t>leaders of regional theatre in the sector and the likes </a:t>
            </a:r>
            <a:r>
              <a:rPr lang="en-US" baseline="0" dirty="0" smtClean="0">
                <a:latin typeface="InfoTextRegular-Roman" charset="0"/>
                <a:ea typeface="ＭＳ Ｐゴシック" charset="0"/>
              </a:rPr>
              <a:t>of Danny Boyle demanding we need something beyond </a:t>
            </a:r>
            <a:r>
              <a:rPr lang="en-US" baseline="0" dirty="0" err="1" smtClean="0">
                <a:latin typeface="InfoTextRegular-Roman" charset="0"/>
                <a:ea typeface="ＭＳ Ｐゴシック" charset="0"/>
              </a:rPr>
              <a:t>Wetherspoons</a:t>
            </a:r>
            <a:r>
              <a:rPr lang="en-US" baseline="0" dirty="0" smtClean="0">
                <a:latin typeface="InfoTextRegular-Roman" charset="0"/>
                <a:ea typeface="ＭＳ Ｐゴシック" charset="0"/>
              </a:rPr>
              <a:t> and John Terry – something to believe </a:t>
            </a:r>
            <a:r>
              <a:rPr lang="en-US" baseline="0" dirty="0" smtClean="0">
                <a:latin typeface="InfoTextRegular-Roman" charset="0"/>
                <a:ea typeface="ＭＳ Ｐゴシック" charset="0"/>
              </a:rPr>
              <a:t>in.</a:t>
            </a:r>
          </a:p>
          <a:p>
            <a:r>
              <a:rPr lang="en-US" baseline="0" dirty="0" smtClean="0">
                <a:latin typeface="InfoTextRegular-Roman" charset="0"/>
                <a:ea typeface="ＭＳ Ｐゴシック" charset="0"/>
              </a:rPr>
              <a:t>I agree.</a:t>
            </a:r>
            <a:endParaRPr lang="en-US" baseline="0" dirty="0" smtClean="0">
              <a:latin typeface="InfoTextRegular-Roman" charset="0"/>
              <a:ea typeface="ＭＳ Ｐゴシック" charset="0"/>
            </a:endParaRPr>
          </a:p>
          <a:p>
            <a:endParaRPr lang="en-US" baseline="0" dirty="0" smtClean="0">
              <a:latin typeface="InfoTextRegular-Roman" charset="0"/>
              <a:ea typeface="ＭＳ Ｐゴシック" charset="0"/>
            </a:endParaRPr>
          </a:p>
          <a:p>
            <a:r>
              <a:rPr lang="en-US" baseline="0" dirty="0" smtClean="0">
                <a:latin typeface="InfoTextRegular-Roman" charset="0"/>
                <a:ea typeface="ＭＳ Ｐゴシック" charset="0"/>
              </a:rPr>
              <a:t>But whatever happens we have to plot ourselves a course for a healthy future.</a:t>
            </a:r>
          </a:p>
          <a:p>
            <a:endParaRPr lang="en-US" dirty="0">
              <a:ea typeface="ＭＳ Ｐゴシック"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0721E5E-88AC-9442-AA2B-DD8A4833B009}" type="slidenum">
              <a:rPr lang="en-US" sz="1200"/>
              <a:pPr/>
              <a:t>49</a:t>
            </a:fld>
            <a:endParaRPr lang="en-US" sz="1200"/>
          </a:p>
        </p:txBody>
      </p:sp>
      <p:sp>
        <p:nvSpPr>
          <p:cNvPr id="135170" name="Rectangle 1026"/>
          <p:cNvSpPr>
            <a:spLocks noGrp="1" noRot="1" noChangeAspect="1" noChangeArrowheads="1" noTextEdit="1"/>
          </p:cNvSpPr>
          <p:nvPr>
            <p:ph type="sldImg"/>
          </p:nvPr>
        </p:nvSpPr>
        <p:spPr>
          <a:ln/>
        </p:spPr>
      </p:sp>
      <p:sp>
        <p:nvSpPr>
          <p:cNvPr id="135171"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ea typeface="ＭＳ Ｐゴシック" charset="0"/>
                <a:cs typeface="ＭＳ Ｐゴシック" charset="0"/>
              </a:rPr>
              <a:t>Our</a:t>
            </a:r>
            <a:r>
              <a:rPr lang="en-US" baseline="0" dirty="0" smtClean="0">
                <a:ea typeface="ＭＳ Ｐゴシック" charset="0"/>
                <a:cs typeface="ＭＳ Ｐゴシック" charset="0"/>
              </a:rPr>
              <a:t> traditional set up was</a:t>
            </a:r>
            <a:r>
              <a:rPr lang="en-US" dirty="0" smtClean="0">
                <a:ea typeface="ＭＳ Ｐゴシック" charset="0"/>
                <a:cs typeface="ＭＳ Ｐゴシック" charset="0"/>
              </a:rPr>
              <a:t> developed in very different times, for audiences very different from those we address now.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ea typeface="ＭＳ Ｐゴシック" charset="0"/>
                <a:cs typeface="ＭＳ Ｐゴシック" charset="0"/>
              </a:rPr>
              <a:t>If we are to adapt at the speed set by the fast-changing world around us, then audience insight is the catalyst we need to help us match that pace of change.</a:t>
            </a:r>
          </a:p>
          <a:p>
            <a:endParaRPr lang="en-US" dirty="0" smtClean="0">
              <a:ea typeface="ＭＳ Ｐゴシック" charset="0"/>
              <a:cs typeface="ＭＳ Ｐゴシック" charset="0"/>
            </a:endParaRPr>
          </a:p>
          <a:p>
            <a:r>
              <a:rPr lang="en-US" dirty="0" smtClean="0">
                <a:ea typeface="ＭＳ Ｐゴシック" charset="0"/>
                <a:cs typeface="ＭＳ Ｐゴシック" charset="0"/>
              </a:rPr>
              <a:t>At</a:t>
            </a:r>
            <a:r>
              <a:rPr lang="en-US" baseline="0" dirty="0" smtClean="0">
                <a:ea typeface="ＭＳ Ｐゴシック" charset="0"/>
                <a:cs typeface="ＭＳ Ｐゴシック" charset="0"/>
              </a:rPr>
              <a:t> MHM </a:t>
            </a:r>
            <a:r>
              <a:rPr lang="en-US" dirty="0" smtClean="0">
                <a:ea typeface="ＭＳ Ｐゴシック" charset="0"/>
                <a:cs typeface="ＭＳ Ｐゴシック" charset="0"/>
              </a:rPr>
              <a:t>Every </a:t>
            </a:r>
            <a:r>
              <a:rPr lang="en-US" dirty="0" smtClean="0">
                <a:ea typeface="ＭＳ Ｐゴシック" charset="0"/>
                <a:cs typeface="ＭＳ Ｐゴシック" charset="0"/>
              </a:rPr>
              <a:t>time we speak to audiences, in hundreds of focus groups and thousands of interviews every year, we hear the same message: </a:t>
            </a:r>
          </a:p>
          <a:p>
            <a:r>
              <a:rPr lang="en-US" dirty="0" smtClean="0">
                <a:ea typeface="ＭＳ Ｐゴシック" charset="0"/>
                <a:cs typeface="ＭＳ Ｐゴシック" charset="0"/>
              </a:rPr>
              <a:t>that the arts can and do transform people’s lives. </a:t>
            </a:r>
          </a:p>
          <a:p>
            <a:r>
              <a:rPr lang="en-US" dirty="0" smtClean="0">
                <a:ea typeface="ＭＳ Ｐゴシック" charset="0"/>
                <a:cs typeface="ＭＳ Ｐゴシック" charset="0"/>
              </a:rPr>
              <a:t>The same passions that drive us to work in the </a:t>
            </a:r>
            <a:r>
              <a:rPr lang="en-US" dirty="0" smtClean="0">
                <a:ea typeface="ＭＳ Ｐゴシック" charset="0"/>
                <a:cs typeface="ＭＳ Ｐゴシック" charset="0"/>
              </a:rPr>
              <a:t>arts, </a:t>
            </a:r>
            <a:r>
              <a:rPr lang="en-US" dirty="0" smtClean="0">
                <a:ea typeface="ＭＳ Ｐゴシック" charset="0"/>
                <a:cs typeface="ＭＳ Ｐゴシック" charset="0"/>
              </a:rPr>
              <a:t>drive people to engage with them. The deeply-felt personal, life-enhancing outcomes are not just our</a:t>
            </a:r>
            <a:r>
              <a:rPr lang="en-US" baseline="0" dirty="0" smtClean="0">
                <a:ea typeface="ＭＳ Ｐゴシック" charset="0"/>
                <a:cs typeface="ＭＳ Ｐゴシック" charset="0"/>
              </a:rPr>
              <a:t> </a:t>
            </a:r>
            <a:r>
              <a:rPr lang="en-US" dirty="0" smtClean="0">
                <a:ea typeface="ＭＳ Ｐゴシック" charset="0"/>
                <a:cs typeface="ＭＳ Ｐゴシック" charset="0"/>
              </a:rPr>
              <a:t>own fanciful constructs: they are real and emerge repeatedly and unprompted from peoples’ lips. </a:t>
            </a:r>
          </a:p>
          <a:p>
            <a:endParaRPr lang="en-US" dirty="0" smtClean="0">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031"/>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B86FB5DF-77BE-3A49-AAB8-20D7E1611F4E}" type="slidenum">
              <a:rPr lang="en-US" sz="1200"/>
              <a:pPr algn="r"/>
              <a:t>5</a:t>
            </a:fld>
            <a:endParaRPr lang="en-US" sz="1200"/>
          </a:p>
        </p:txBody>
      </p:sp>
      <p:sp>
        <p:nvSpPr>
          <p:cNvPr id="23554" name="Rectangle 1026"/>
          <p:cNvSpPr>
            <a:spLocks noGrp="1" noRot="1" noChangeAspect="1" noChangeArrowheads="1" noTextEdit="1"/>
          </p:cNvSpPr>
          <p:nvPr>
            <p:ph type="sldImg"/>
          </p:nvPr>
        </p:nvSpPr>
        <p:spPr>
          <a:solidFill>
            <a:srgbClr val="FFFFFF"/>
          </a:solidFill>
          <a:ln/>
        </p:spPr>
      </p:sp>
      <p:sp>
        <p:nvSpPr>
          <p:cNvPr id="23555" name="Rectangle 1027"/>
          <p:cNvSpPr>
            <a:spLocks noGrp="1" noChangeArrowheads="1"/>
          </p:cNvSpPr>
          <p:nvPr>
            <p:ph type="body" idx="1"/>
          </p:nvPr>
        </p:nvSpPr>
        <p:spPr>
          <a:solidFill>
            <a:srgbClr val="FFFFFF"/>
          </a:solidFill>
          <a:ln>
            <a:solidFill>
              <a:srgbClr val="000000"/>
            </a:solidFill>
          </a:ln>
        </p:spPr>
        <p:txBody>
          <a:bodyPr/>
          <a:lstStyle/>
          <a:p>
            <a:r>
              <a:rPr lang="en-US" dirty="0">
                <a:latin typeface="InfoTextRegularTf-Roman" charset="0"/>
                <a:ea typeface="ＭＳ Ｐゴシック" charset="0"/>
                <a:cs typeface="InfoTextRegularTf-Roman" charset="0"/>
              </a:rPr>
              <a:t>John </a:t>
            </a:r>
            <a:r>
              <a:rPr lang="en-US" dirty="0" err="1">
                <a:latin typeface="InfoTextRegularTf-Roman" charset="0"/>
                <a:ea typeface="ＭＳ Ｐゴシック" charset="0"/>
                <a:cs typeface="InfoTextRegularTf-Roman" charset="0"/>
              </a:rPr>
              <a:t>Myerscough</a:t>
            </a:r>
            <a:r>
              <a:rPr lang="ja-JP" altLang="en-US" dirty="0">
                <a:latin typeface="InfoTextRegularTf-Roman" charset="0"/>
                <a:ea typeface="ＭＳ Ｐゴシック" charset="0"/>
                <a:cs typeface="InfoTextRegularTf-Roman" charset="0"/>
              </a:rPr>
              <a:t>’</a:t>
            </a:r>
            <a:r>
              <a:rPr lang="en-US" altLang="ja-JP" dirty="0">
                <a:latin typeface="InfoTextRegularTf-Roman" charset="0"/>
                <a:ea typeface="ＭＳ Ｐゴシック" charset="0"/>
                <a:cs typeface="InfoTextRegularTf-Roman" charset="0"/>
              </a:rPr>
              <a:t>s study was able to provide the evidence that the arts contributed to the economies of regions by attracting tourist / providing jobs </a:t>
            </a:r>
            <a:r>
              <a:rPr lang="en-US" altLang="ja-JP" dirty="0" err="1">
                <a:latin typeface="InfoTextRegularTf-Roman" charset="0"/>
                <a:ea typeface="ＭＳ Ｐゴシック" charset="0"/>
                <a:cs typeface="InfoTextRegularTf-Roman" charset="0"/>
              </a:rPr>
              <a:t>etc</a:t>
            </a:r>
            <a:endParaRPr lang="en-US" altLang="ja-JP" dirty="0">
              <a:latin typeface="InfoTextRegularTf-Roman" charset="0"/>
              <a:ea typeface="ＭＳ Ｐゴシック" charset="0"/>
              <a:cs typeface="InfoTextRegularTf-Roman" charset="0"/>
            </a:endParaRPr>
          </a:p>
          <a:p>
            <a:r>
              <a:rPr lang="en-US" altLang="ja-JP" dirty="0">
                <a:latin typeface="InfoTextRegularTf-Roman" charset="0"/>
                <a:ea typeface="ＭＳ Ｐゴシック" charset="0"/>
                <a:cs typeface="InfoTextRegularTf-Roman" charset="0"/>
              </a:rPr>
              <a:t>Demonstrated how arts made a clear contribution to society because were instrumental in stimulating and supporting regional and local economies and their tourism industries</a:t>
            </a:r>
          </a:p>
          <a:p>
            <a:r>
              <a:rPr lang="en-US" altLang="ja-JP" dirty="0" smtClean="0">
                <a:latin typeface="InfoTextRegularTf-Roman" charset="0"/>
                <a:ea typeface="ＭＳ Ｐゴシック" charset="0"/>
                <a:cs typeface="InfoTextRegularTf-Roman" charset="0"/>
              </a:rPr>
              <a:t>Fine if you are a large regional org.</a:t>
            </a:r>
            <a:endParaRPr lang="en-US" altLang="ja-JP" dirty="0">
              <a:latin typeface="InfoTextRegularTf-Roman" charset="0"/>
              <a:ea typeface="ＭＳ Ｐゴシック" charset="0"/>
              <a:cs typeface="InfoTextRegularTf-Roman" charset="0"/>
            </a:endParaRPr>
          </a:p>
          <a:p>
            <a:r>
              <a:rPr lang="en-US" dirty="0">
                <a:latin typeface="InfoTextRegularTf-Roman" charset="0"/>
                <a:ea typeface="ＭＳ Ｐゴシック" charset="0"/>
                <a:cs typeface="InfoTextRegularTf-Roman" charset="0"/>
              </a:rPr>
              <a:t>However this left the majority of smaller local arts </a:t>
            </a:r>
            <a:r>
              <a:rPr lang="en-US" dirty="0" err="1">
                <a:latin typeface="InfoTextRegularTf-Roman" charset="0"/>
                <a:ea typeface="ＭＳ Ｐゴシック" charset="0"/>
                <a:cs typeface="InfoTextRegularTf-Roman" charset="0"/>
              </a:rPr>
              <a:t>organisations</a:t>
            </a:r>
            <a:r>
              <a:rPr lang="en-US" dirty="0">
                <a:latin typeface="InfoTextRegularTf-Roman" charset="0"/>
                <a:ea typeface="ＭＳ Ｐゴシック" charset="0"/>
                <a:cs typeface="InfoTextRegularTf-Roman" charset="0"/>
              </a:rPr>
              <a:t> and initiatives out in the cold: individual theatres, orchestras couldn’t argue they drew audiences into the region- they were there to meet the needs of local people; Nor could they argue drew additional income into the region. If locals people </a:t>
            </a:r>
            <a:r>
              <a:rPr lang="en-US" dirty="0" err="1">
                <a:latin typeface="InfoTextRegularTf-Roman" charset="0"/>
                <a:ea typeface="ＭＳ Ｐゴシック" charset="0"/>
                <a:cs typeface="InfoTextRegularTf-Roman" charset="0"/>
              </a:rPr>
              <a:t>didn</a:t>
            </a:r>
            <a:r>
              <a:rPr lang="ja-JP" altLang="en-US" dirty="0">
                <a:latin typeface="InfoTextRegularTf-Roman" charset="0"/>
                <a:ea typeface="ＭＳ Ｐゴシック" charset="0"/>
                <a:cs typeface="InfoTextRegularTf-Roman" charset="0"/>
              </a:rPr>
              <a:t>’</a:t>
            </a:r>
            <a:r>
              <a:rPr lang="en-US" altLang="ja-JP" dirty="0">
                <a:latin typeface="InfoTextRegularTf-Roman" charset="0"/>
                <a:ea typeface="ＭＳ Ｐゴシック" charset="0"/>
                <a:cs typeface="InfoTextRegularTf-Roman" charset="0"/>
              </a:rPr>
              <a:t>t visit they’d simply spend elsewhere</a:t>
            </a:r>
          </a:p>
          <a:p>
            <a:endParaRPr lang="en-US" dirty="0">
              <a:latin typeface="InfoTextRegularTf-Roman" charset="0"/>
              <a:ea typeface="ＭＳ Ｐゴシック" charset="0"/>
              <a:cs typeface="InfoTextRegularTf-Roman" charset="0"/>
            </a:endParaRPr>
          </a:p>
          <a:p>
            <a:r>
              <a:rPr lang="en-US" dirty="0" smtClean="0">
                <a:latin typeface="InfoTextRegularTf-Roman" charset="0"/>
                <a:ea typeface="ＭＳ Ｐゴシック" charset="0"/>
                <a:cs typeface="InfoTextRegularTf-Roman" charset="0"/>
              </a:rPr>
              <a:t>Of course this did </a:t>
            </a:r>
            <a:r>
              <a:rPr lang="en-US" dirty="0">
                <a:latin typeface="InfoTextRegularTf-Roman" charset="0"/>
                <a:ea typeface="ＭＳ Ｐゴシック" charset="0"/>
                <a:cs typeface="InfoTextRegularTf-Roman" charset="0"/>
              </a:rPr>
              <a:t>support case for investment in large capital projects, spawned by the newly launched National Lottery 1994</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0721E5E-88AC-9442-AA2B-DD8A4833B009}" type="slidenum">
              <a:rPr lang="en-US" sz="1200"/>
              <a:pPr/>
              <a:t>50</a:t>
            </a:fld>
            <a:endParaRPr lang="en-US" sz="1200"/>
          </a:p>
        </p:txBody>
      </p:sp>
      <p:sp>
        <p:nvSpPr>
          <p:cNvPr id="135170" name="Rectangle 1026"/>
          <p:cNvSpPr>
            <a:spLocks noGrp="1" noRot="1" noChangeAspect="1" noChangeArrowheads="1" noTextEdit="1"/>
          </p:cNvSpPr>
          <p:nvPr>
            <p:ph type="sldImg"/>
          </p:nvPr>
        </p:nvSpPr>
        <p:spPr>
          <a:ln/>
        </p:spPr>
      </p:sp>
      <p:sp>
        <p:nvSpPr>
          <p:cNvPr id="135171"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0" dirty="0" smtClean="0">
                <a:ea typeface="ＭＳ Ｐゴシック" charset="0"/>
              </a:rPr>
              <a:t>Thinking about this presentation, it would be easy to join the glass is half-empty brigade and wallow in the misery of lack of government support.</a:t>
            </a:r>
          </a:p>
          <a:p>
            <a:endParaRPr lang="en-US" b="1" dirty="0" smtClean="0">
              <a:latin typeface="InfoTextSemibold-Roman" charset="0"/>
              <a:ea typeface="ＭＳ Ｐゴシック" charset="0"/>
            </a:endParaRPr>
          </a:p>
          <a:p>
            <a:r>
              <a:rPr lang="en-US" dirty="0" smtClean="0">
                <a:ea typeface="ＭＳ Ｐゴシック" charset="0"/>
              </a:rPr>
              <a:t>Or I could have joined the </a:t>
            </a:r>
            <a:r>
              <a:rPr lang="en-US" dirty="0" smtClean="0">
                <a:ea typeface="ＭＳ Ｐゴシック" charset="0"/>
              </a:rPr>
              <a:t>glass </a:t>
            </a:r>
            <a:r>
              <a:rPr lang="en-US" dirty="0" smtClean="0">
                <a:ea typeface="ＭＳ Ｐゴシック" charset="0"/>
              </a:rPr>
              <a:t>half full brigade and cheerfully exhort you to be more efficient – carry on</a:t>
            </a:r>
            <a:r>
              <a:rPr lang="en-US" baseline="0" dirty="0" smtClean="0">
                <a:ea typeface="ＭＳ Ｐゴシック" charset="0"/>
              </a:rPr>
              <a:t> but </a:t>
            </a:r>
            <a:r>
              <a:rPr lang="en-US" dirty="0" smtClean="0">
                <a:ea typeface="ＭＳ Ｐゴシック" charset="0"/>
              </a:rPr>
              <a:t>do more with less </a:t>
            </a:r>
            <a:r>
              <a:rPr lang="en-US" dirty="0" smtClean="0">
                <a:ea typeface="ＭＳ Ｐゴシック" charset="0"/>
              </a:rPr>
              <a:t>–</a:t>
            </a:r>
            <a:r>
              <a:rPr lang="en-US" baseline="0" dirty="0" smtClean="0">
                <a:ea typeface="ＭＳ Ｐゴシック" charset="0"/>
              </a:rPr>
              <a:t> </a:t>
            </a:r>
            <a:r>
              <a:rPr lang="en-US" dirty="0" smtClean="0">
                <a:ea typeface="ＭＳ Ｐゴシック" charset="0"/>
              </a:rPr>
              <a:t>make budgets </a:t>
            </a:r>
            <a:r>
              <a:rPr lang="en-US" dirty="0" smtClean="0">
                <a:ea typeface="ＭＳ Ｐゴシック" charset="0"/>
              </a:rPr>
              <a:t>go further with digital tips and tricks.</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ea typeface="ＭＳ Ｐゴシック"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ea typeface="ＭＳ Ｐゴシック" charset="0"/>
              </a:rPr>
              <a:t>But</a:t>
            </a:r>
            <a:r>
              <a:rPr lang="en-US" baseline="0" dirty="0" smtClean="0">
                <a:ea typeface="ＭＳ Ｐゴシック" charset="0"/>
              </a:rPr>
              <a:t> I’ve </a:t>
            </a:r>
            <a:r>
              <a:rPr lang="en-US" dirty="0" smtClean="0">
                <a:ea typeface="ＭＳ Ｐゴシック" charset="0"/>
              </a:rPr>
              <a:t>chosen </a:t>
            </a:r>
            <a:r>
              <a:rPr lang="en-US" dirty="0" smtClean="0">
                <a:ea typeface="ＭＳ Ｐゴシック" charset="0"/>
              </a:rPr>
              <a:t>the long view. </a:t>
            </a:r>
            <a:r>
              <a:rPr lang="en-US" baseline="0" dirty="0" smtClean="0">
                <a:ea typeface="ＭＳ Ｐゴシック" charset="0"/>
              </a:rPr>
              <a:t> </a:t>
            </a:r>
            <a:r>
              <a:rPr lang="en-US" dirty="0" smtClean="0">
                <a:ea typeface="ＭＳ Ｐゴシック" charset="0"/>
                <a:cs typeface="ＭＳ Ｐゴシック" charset="0"/>
              </a:rPr>
              <a:t>We need our management and our marketing to be as creative and ground-breaking as our cultural production. </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ea typeface="ＭＳ Ｐゴシック" charset="0"/>
              <a:cs typeface="ＭＳ Ｐゴシック" charset="0"/>
            </a:endParaRPr>
          </a:p>
          <a:p>
            <a:r>
              <a:rPr lang="en-US" dirty="0" smtClean="0">
                <a:ea typeface="ＭＳ Ｐゴシック" charset="0"/>
                <a:cs typeface="ＭＳ Ｐゴシック" charset="0"/>
              </a:rPr>
              <a:t>We need to speak to people, listen to them and treat what we hear with respect. </a:t>
            </a:r>
            <a:r>
              <a:rPr lang="en-US" baseline="0" dirty="0" smtClean="0">
                <a:ea typeface="ＭＳ Ｐゴシック" charset="0"/>
                <a:cs typeface="ＭＳ Ｐゴシック" charset="0"/>
              </a:rPr>
              <a:t> </a:t>
            </a:r>
            <a:r>
              <a:rPr lang="en-US" dirty="0" smtClean="0">
                <a:ea typeface="ＭＳ Ｐゴシック" charset="0"/>
                <a:cs typeface="ＭＳ Ｐゴシック" charset="0"/>
              </a:rPr>
              <a:t>From the insight this</a:t>
            </a:r>
            <a:r>
              <a:rPr lang="en-US" baseline="0" dirty="0" smtClean="0">
                <a:ea typeface="ＭＳ Ｐゴシック" charset="0"/>
                <a:cs typeface="ＭＳ Ｐゴシック" charset="0"/>
              </a:rPr>
              <a:t> conversation provides</a:t>
            </a:r>
            <a:r>
              <a:rPr lang="en-US" baseline="0" dirty="0" smtClean="0">
                <a:ea typeface="ＭＳ Ｐゴシック" charset="0"/>
                <a:cs typeface="ＭＳ Ｐゴシック" charset="0"/>
              </a:rPr>
              <a:t>, we can </a:t>
            </a:r>
            <a:r>
              <a:rPr lang="en-US" dirty="0" smtClean="0">
                <a:ea typeface="ＭＳ Ｐゴシック" charset="0"/>
                <a:cs typeface="ＭＳ Ｐゴシック" charset="0"/>
              </a:rPr>
              <a:t>liberate </a:t>
            </a:r>
            <a:r>
              <a:rPr lang="en-US" dirty="0" smtClean="0">
                <a:ea typeface="ＭＳ Ｐゴシック" charset="0"/>
                <a:cs typeface="ＭＳ Ｐゴシック" charset="0"/>
              </a:rPr>
              <a:t>ourselves, to make the changes necessary for a sustainable future where our impact is truly felt and widely </a:t>
            </a:r>
            <a:r>
              <a:rPr lang="en-US" dirty="0" err="1" smtClean="0">
                <a:ea typeface="ＭＳ Ｐゴシック" charset="0"/>
                <a:cs typeface="ＭＳ Ｐゴシック" charset="0"/>
              </a:rPr>
              <a:t>recognised</a:t>
            </a:r>
            <a:r>
              <a:rPr lang="en-US" dirty="0" smtClean="0">
                <a:ea typeface="ＭＳ Ｐゴシック" charset="0"/>
                <a:cs typeface="ＭＳ Ｐゴシック" charset="0"/>
              </a:rPr>
              <a:t>.</a:t>
            </a:r>
          </a:p>
          <a:p>
            <a:endParaRPr lang="en-US" dirty="0" smtClean="0">
              <a:ea typeface="ＭＳ Ｐゴシック" charset="0"/>
              <a:cs typeface="ＭＳ Ｐゴシック"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ea typeface="ＭＳ Ｐゴシック" charset="0"/>
                <a:cs typeface="ＭＳ Ｐゴシック" charset="0"/>
              </a:rPr>
              <a:t>Arts </a:t>
            </a:r>
            <a:r>
              <a:rPr lang="en-US" b="1" dirty="0" err="1" smtClean="0">
                <a:ea typeface="ＭＳ Ｐゴシック" charset="0"/>
                <a:cs typeface="ＭＳ Ｐゴシック" charset="0"/>
              </a:rPr>
              <a:t>organisations</a:t>
            </a:r>
            <a:r>
              <a:rPr lang="en-US" b="1" dirty="0" smtClean="0">
                <a:ea typeface="ＭＳ Ｐゴシック" charset="0"/>
                <a:cs typeface="ＭＳ Ｐゴシック" charset="0"/>
              </a:rPr>
              <a:t> in the UK must shift from assuming that we deliver art to a passive audience,</a:t>
            </a:r>
            <a:r>
              <a:rPr lang="en-US" b="1" baseline="0" dirty="0" smtClean="0">
                <a:ea typeface="ＭＳ Ｐゴシック" charset="0"/>
                <a:cs typeface="ＭＳ Ｐゴシック" charset="0"/>
              </a:rPr>
              <a:t> </a:t>
            </a:r>
          </a:p>
          <a:p>
            <a:r>
              <a:rPr lang="en-US" b="1" baseline="0" dirty="0" smtClean="0">
                <a:ea typeface="ＭＳ Ｐゴシック" charset="0"/>
                <a:cs typeface="ＭＳ Ｐゴシック" charset="0"/>
              </a:rPr>
              <a:t>We must </a:t>
            </a:r>
            <a:r>
              <a:rPr lang="en-US" b="1" baseline="0" dirty="0" err="1" smtClean="0">
                <a:ea typeface="ＭＳ Ｐゴシック" charset="0"/>
                <a:cs typeface="ＭＳ Ｐゴシック" charset="0"/>
              </a:rPr>
              <a:t>personalise</a:t>
            </a:r>
            <a:r>
              <a:rPr lang="en-US" b="1" baseline="0" dirty="0" smtClean="0">
                <a:ea typeface="ＭＳ Ｐゴシック" charset="0"/>
                <a:cs typeface="ＭＳ Ｐゴシック" charset="0"/>
              </a:rPr>
              <a:t> services and find new ways to engage</a:t>
            </a:r>
            <a:r>
              <a:rPr lang="en-US" b="1" dirty="0" smtClean="0">
                <a:ea typeface="ＭＳ Ｐゴシック" charset="0"/>
                <a:cs typeface="ＭＳ Ｐゴシック" charset="0"/>
              </a:rPr>
              <a:t> with</a:t>
            </a:r>
            <a:r>
              <a:rPr lang="en-US" b="1" baseline="0" dirty="0" smtClean="0">
                <a:ea typeface="ＭＳ Ｐゴシック" charset="0"/>
                <a:cs typeface="ＭＳ Ｐゴシック" charset="0"/>
              </a:rPr>
              <a:t> the public</a:t>
            </a:r>
            <a:endParaRPr lang="en-US" b="1" dirty="0" smtClean="0">
              <a:ea typeface="ＭＳ Ｐゴシック" charset="0"/>
              <a:cs typeface="ＭＳ Ｐゴシック" charset="0"/>
            </a:endParaRPr>
          </a:p>
          <a:p>
            <a:r>
              <a:rPr lang="en-US" b="1" dirty="0" smtClean="0">
                <a:ea typeface="ＭＳ Ｐゴシック" charset="0"/>
                <a:cs typeface="ＭＳ Ｐゴシック" charset="0"/>
              </a:rPr>
              <a:t>We must rid ourselves</a:t>
            </a:r>
            <a:r>
              <a:rPr lang="en-US" b="1" baseline="0" dirty="0" smtClean="0">
                <a:ea typeface="ＭＳ Ｐゴシック" charset="0"/>
                <a:cs typeface="ＭＳ Ｐゴシック" charset="0"/>
              </a:rPr>
              <a:t> </a:t>
            </a:r>
            <a:r>
              <a:rPr lang="en-US" b="1" dirty="0" smtClean="0">
                <a:ea typeface="ＭＳ Ｐゴシック" charset="0"/>
                <a:cs typeface="ＭＳ Ｐゴシック" charset="0"/>
              </a:rPr>
              <a:t>of any illusion that everything we need to know is contained in our box-office database. </a:t>
            </a:r>
          </a:p>
          <a:p>
            <a:endParaRPr lang="en-US" dirty="0" smtClean="0">
              <a:ea typeface="ＭＳ Ｐゴシック" charset="0"/>
              <a:cs typeface="ＭＳ Ｐゴシック" charset="0"/>
            </a:endParaRPr>
          </a:p>
          <a:p>
            <a:r>
              <a:rPr lang="en-US" baseline="0" dirty="0" smtClean="0">
                <a:ea typeface="ＭＳ Ｐゴシック" charset="0"/>
                <a:cs typeface="ＭＳ Ｐゴシック" charset="0"/>
              </a:rPr>
              <a:t>There </a:t>
            </a:r>
            <a:r>
              <a:rPr lang="en-US" baseline="0" dirty="0" smtClean="0">
                <a:ea typeface="ＭＳ Ｐゴシック" charset="0"/>
                <a:cs typeface="ＭＳ Ｐゴシック" charset="0"/>
              </a:rPr>
              <a:t>are so many amazing and creative people in this room – the opportunity to collaborate and share ideas is a fantastic one. I really hope that you make the most of today (sure you will) and use it and each other to plot the direction of travel – and hopefully understanding how we got here will help in that.</a:t>
            </a:r>
            <a:endParaRPr lang="en-US" dirty="0" smtClean="0">
              <a:ea typeface="ＭＳ Ｐゴシック" charset="0"/>
              <a:cs typeface="ＭＳ Ｐゴシック" charset="0"/>
            </a:endParaRPr>
          </a:p>
          <a:p>
            <a:endParaRPr lang="en-US" dirty="0" smtClean="0">
              <a:ea typeface="ＭＳ Ｐゴシック" charset="0"/>
              <a:cs typeface="ＭＳ Ｐゴシック" charset="0"/>
            </a:endParaRPr>
          </a:p>
          <a:p>
            <a:endParaRPr lang="en-US" dirty="0" smtClean="0">
              <a:ea typeface="ＭＳ Ｐゴシック" charset="0"/>
              <a:cs typeface="ＭＳ Ｐゴシック" charset="0"/>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ea typeface="ＭＳ Ｐゴシック" charset="0"/>
              <a:cs typeface="ＭＳ Ｐゴシック" charset="0"/>
            </a:endParaRPr>
          </a:p>
          <a:p>
            <a:endParaRPr lang="en-US" b="1" dirty="0" smtClean="0">
              <a:latin typeface="InfoTextSemibold-Roman" charset="0"/>
              <a:ea typeface="ＭＳ Ｐゴシック" charset="0"/>
            </a:endParaRPr>
          </a:p>
          <a:p>
            <a:endParaRPr lang="en-US" b="1" dirty="0" smtClean="0">
              <a:latin typeface="InfoTextSemibold-Roman" charset="0"/>
              <a:ea typeface="ＭＳ Ｐゴシック"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325A9D2-069B-9B4A-90F1-75188E88AA1F}" type="slidenum">
              <a:rPr lang="en-US" sz="1200"/>
              <a:pPr/>
              <a:t>51</a:t>
            </a:fld>
            <a:endParaRPr lang="en-US" sz="1200"/>
          </a:p>
        </p:txBody>
      </p:sp>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smtClean="0">
                <a:latin typeface="InfoTextSemibold-Roman" charset="0"/>
                <a:ea typeface="ＭＳ Ｐゴシック" charset="0"/>
              </a:rPr>
              <a:t>Thank you.</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1"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4F0B0A4-2C17-5140-AA65-CF1F9A9B6624}" type="slidenum">
              <a:rPr lang="en-US" sz="1200"/>
              <a:pPr/>
              <a:t>52</a:t>
            </a:fld>
            <a:endParaRPr lang="en-US" sz="1200"/>
          </a:p>
        </p:txBody>
      </p:sp>
      <p:sp>
        <p:nvSpPr>
          <p:cNvPr id="189442" name="Rectangle 1026"/>
          <p:cNvSpPr>
            <a:spLocks noGrp="1" noRot="1" noChangeAspect="1" noChangeArrowheads="1" noTextEdit="1"/>
          </p:cNvSpPr>
          <p:nvPr>
            <p:ph type="sldImg"/>
          </p:nvPr>
        </p:nvSpPr>
        <p:spPr>
          <a:ln/>
        </p:spPr>
      </p:sp>
      <p:sp>
        <p:nvSpPr>
          <p:cNvPr id="189443"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aseline="0" dirty="0" smtClean="0">
                <a:latin typeface="InfoTextRegular-Roman" charset="0"/>
                <a:ea typeface="ＭＳ Ｐゴシック" charset="0"/>
              </a:rPr>
              <a:t>Despite Danny Boyle’s pleas to the government to </a:t>
            </a:r>
            <a:r>
              <a:rPr lang="en-US" baseline="0" dirty="0" err="1" smtClean="0">
                <a:latin typeface="InfoTextRegular-Roman" charset="0"/>
                <a:ea typeface="ＭＳ Ｐゴシック" charset="0"/>
              </a:rPr>
              <a:t>realise</a:t>
            </a:r>
            <a:r>
              <a:rPr lang="en-US" baseline="0" dirty="0" smtClean="0">
                <a:latin typeface="InfoTextRegular-Roman" charset="0"/>
                <a:ea typeface="ＭＳ Ｐゴシック" charset="0"/>
              </a:rPr>
              <a:t> that the arts provide society with  </a:t>
            </a:r>
          </a:p>
          <a:p>
            <a:endParaRPr lang="en-US" dirty="0" smtClean="0">
              <a:latin typeface="InfoTextRegular-Roman" charset="0"/>
              <a:ea typeface="ＭＳ Ｐゴシック" charset="0"/>
            </a:endParaRPr>
          </a:p>
          <a:p>
            <a:r>
              <a:rPr lang="en-US" sz="1200" kern="1200" dirty="0" smtClean="0">
                <a:solidFill>
                  <a:schemeClr val="tx1"/>
                </a:solidFill>
                <a:latin typeface="+mn-lt"/>
                <a:ea typeface="+mn-ea"/>
                <a:cs typeface="+mn-cs"/>
              </a:rPr>
              <a:t>"And it's something in our cities and towns... that isn't </a:t>
            </a:r>
            <a:r>
              <a:rPr lang="en-US" sz="1200" kern="1200" dirty="0" err="1" smtClean="0">
                <a:solidFill>
                  <a:schemeClr val="tx1"/>
                </a:solidFill>
                <a:latin typeface="+mn-lt"/>
                <a:ea typeface="+mn-ea"/>
                <a:cs typeface="+mn-cs"/>
              </a:rPr>
              <a:t>Wetherspoon's</a:t>
            </a:r>
            <a:r>
              <a:rPr lang="en-US" sz="1200" kern="1200" dirty="0" smtClean="0">
                <a:solidFill>
                  <a:schemeClr val="tx1"/>
                </a:solidFill>
                <a:latin typeface="+mn-lt"/>
                <a:ea typeface="+mn-ea"/>
                <a:cs typeface="+mn-cs"/>
              </a:rPr>
              <a:t> and Walkabout pubs and Mario </a:t>
            </a:r>
            <a:r>
              <a:rPr lang="en-US" sz="1200" kern="1200" dirty="0" err="1" smtClean="0">
                <a:solidFill>
                  <a:schemeClr val="tx1"/>
                </a:solidFill>
                <a:latin typeface="+mn-lt"/>
                <a:ea typeface="+mn-ea"/>
                <a:cs typeface="+mn-cs"/>
              </a:rPr>
              <a:t>Balotelli</a:t>
            </a:r>
            <a:r>
              <a:rPr lang="en-US" sz="1200" kern="1200" dirty="0" smtClean="0">
                <a:solidFill>
                  <a:schemeClr val="tx1"/>
                </a:solidFill>
                <a:latin typeface="+mn-lt"/>
                <a:ea typeface="+mn-ea"/>
                <a:cs typeface="+mn-cs"/>
              </a:rPr>
              <a:t> and John Terry and people like that." These local beacons of the arts were, Boyle added, "something decent to believe in. Something good and nourishing for us all</a:t>
            </a:r>
            <a:endParaRPr lang="en-US" dirty="0" smtClean="0">
              <a:latin typeface="InfoTextRegular-Roman" charset="0"/>
              <a:ea typeface="ＭＳ Ｐゴシック" charset="0"/>
            </a:endParaRPr>
          </a:p>
          <a:p>
            <a:endParaRPr lang="en-US" dirty="0" smtClean="0">
              <a:latin typeface="InfoTextRegular-Roman" charset="0"/>
              <a:ea typeface="ＭＳ Ｐゴシック" charset="0"/>
            </a:endParaRPr>
          </a:p>
          <a:p>
            <a:endParaRPr lang="en-US" dirty="0" smtClean="0">
              <a:latin typeface="InfoTextRegular-Roman" charset="0"/>
              <a:ea typeface="ＭＳ Ｐゴシック" charset="0"/>
            </a:endParaRPr>
          </a:p>
          <a:p>
            <a:endParaRPr lang="en-US" dirty="0" smtClean="0">
              <a:ea typeface="ＭＳ Ｐゴシック" charset="0"/>
              <a:cs typeface="ＭＳ Ｐゴシック" charset="0"/>
            </a:endParaRPr>
          </a:p>
          <a:p>
            <a:r>
              <a:rPr lang="en-US" dirty="0" smtClean="0">
                <a:ea typeface="ＭＳ Ｐゴシック" charset="0"/>
                <a:cs typeface="ＭＳ Ｐゴシック" charset="0"/>
              </a:rPr>
              <a:t>We</a:t>
            </a:r>
            <a:r>
              <a:rPr lang="en-US" baseline="0" dirty="0" smtClean="0">
                <a:ea typeface="ＭＳ Ｐゴシック" charset="0"/>
                <a:cs typeface="ＭＳ Ｐゴシック" charset="0"/>
              </a:rPr>
              <a:t> must </a:t>
            </a:r>
            <a:r>
              <a:rPr lang="en-US" dirty="0" smtClean="0">
                <a:ea typeface="ＭＳ Ｐゴシック" charset="0"/>
                <a:cs typeface="ＭＳ Ｐゴシック" charset="0"/>
              </a:rPr>
              <a:t>transform the philosophy, ethos and values of their </a:t>
            </a:r>
            <a:r>
              <a:rPr lang="en-US" dirty="0" err="1" smtClean="0">
                <a:ea typeface="ＭＳ Ｐゴシック" charset="0"/>
                <a:cs typeface="ＭＳ Ｐゴシック" charset="0"/>
              </a:rPr>
              <a:t>organisations</a:t>
            </a:r>
            <a:r>
              <a:rPr lang="en-US" dirty="0" smtClean="0">
                <a:ea typeface="ＭＳ Ｐゴシック" charset="0"/>
                <a:cs typeface="ＭＳ Ｐゴシック" charset="0"/>
              </a:rPr>
              <a:t> – being prepared if necessary, to address their structure</a:t>
            </a:r>
            <a:r>
              <a:rPr lang="en-US" baseline="0" dirty="0" smtClean="0">
                <a:ea typeface="ＭＳ Ｐゴシック" charset="0"/>
                <a:cs typeface="ＭＳ Ｐゴシック" charset="0"/>
              </a:rPr>
              <a:t> and</a:t>
            </a:r>
            <a:r>
              <a:rPr lang="en-US" dirty="0" smtClean="0">
                <a:ea typeface="ＭＳ Ｐゴシック" charset="0"/>
                <a:cs typeface="ＭＳ Ｐゴシック" charset="0"/>
              </a:rPr>
              <a:t> performance measurement systems. </a:t>
            </a:r>
          </a:p>
          <a:p>
            <a:endParaRPr lang="en-US" dirty="0">
              <a:ea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F2E1F650-8220-D341-B50D-7940B103D29D}" type="slidenum">
              <a:rPr lang="en-US" sz="1200"/>
              <a:pPr algn="r"/>
              <a:t>6</a:t>
            </a:fld>
            <a:endParaRPr lang="en-US" sz="1200"/>
          </a:p>
        </p:txBody>
      </p:sp>
      <p:sp>
        <p:nvSpPr>
          <p:cNvPr id="25602" name="Rectangle 2"/>
          <p:cNvSpPr>
            <a:spLocks noGrp="1" noRot="1" noChangeAspect="1" noChangeArrowheads="1" noTextEdit="1"/>
          </p:cNvSpPr>
          <p:nvPr>
            <p:ph type="sldImg"/>
          </p:nvPr>
        </p:nvSpPr>
        <p:spPr>
          <a:solidFill>
            <a:srgbClr val="FFFFFF"/>
          </a:solidFill>
          <a:ln/>
        </p:spPr>
      </p:sp>
      <p:sp>
        <p:nvSpPr>
          <p:cNvPr id="25603" name="Rectangle 3"/>
          <p:cNvSpPr>
            <a:spLocks noGrp="1" noChangeArrowheads="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Lst>
        </p:spPr>
        <p:txBody>
          <a:bodyPr/>
          <a:lstStyle/>
          <a:p>
            <a:pPr eaLnBrk="1" hangingPunct="1"/>
            <a:r>
              <a:rPr lang="en-US" dirty="0">
                <a:latin typeface="InfoTextRegularTf-Roman" charset="0"/>
                <a:ea typeface="ＭＳ Ｐゴシック" charset="0"/>
                <a:cs typeface="InfoTextRegularTf-Roman" charset="0"/>
              </a:rPr>
              <a:t>Still product led but increased market </a:t>
            </a:r>
            <a:r>
              <a:rPr lang="en-US" dirty="0" smtClean="0">
                <a:latin typeface="InfoTextRegularTf-Roman" charset="0"/>
                <a:ea typeface="ＭＳ Ｐゴシック" charset="0"/>
                <a:cs typeface="InfoTextRegularTf-Roman" charset="0"/>
              </a:rPr>
              <a:t>dependence meant marketing teams</a:t>
            </a:r>
            <a:r>
              <a:rPr lang="en-US" baseline="0" dirty="0" smtClean="0">
                <a:latin typeface="InfoTextRegularTf-Roman" charset="0"/>
                <a:ea typeface="ＭＳ Ｐゴシック" charset="0"/>
                <a:cs typeface="InfoTextRegularTf-Roman" charset="0"/>
              </a:rPr>
              <a:t> now</a:t>
            </a:r>
            <a:r>
              <a:rPr lang="en-US" dirty="0" smtClean="0">
                <a:latin typeface="InfoTextRegularTf-Roman" charset="0"/>
                <a:ea typeface="ＭＳ Ｐゴシック" charset="0"/>
                <a:cs typeface="InfoTextRegularTf-Roman" charset="0"/>
              </a:rPr>
              <a:t> </a:t>
            </a:r>
            <a:r>
              <a:rPr lang="en-US" dirty="0">
                <a:latin typeface="InfoTextRegularTf-Roman" charset="0"/>
                <a:ea typeface="ＭＳ Ｐゴシック" charset="0"/>
                <a:cs typeface="InfoTextRegularTf-Roman" charset="0"/>
              </a:rPr>
              <a:t>started </a:t>
            </a:r>
            <a:r>
              <a:rPr lang="en-US" dirty="0" smtClean="0">
                <a:latin typeface="InfoTextRegularTf-Roman" charset="0"/>
                <a:ea typeface="ＭＳ Ｐゴシック" charset="0"/>
                <a:cs typeface="InfoTextRegularTf-Roman" charset="0"/>
              </a:rPr>
              <a:t>HARD </a:t>
            </a:r>
            <a:r>
              <a:rPr lang="en-US" dirty="0">
                <a:latin typeface="InfoTextRegularTf-Roman" charset="0"/>
                <a:ea typeface="ＭＳ Ｐゴシック" charset="0"/>
                <a:cs typeface="InfoTextRegularTf-Roman" charset="0"/>
              </a:rPr>
              <a:t>SELLING (never mind if it </a:t>
            </a:r>
            <a:r>
              <a:rPr lang="en-US" i="1" dirty="0">
                <a:latin typeface="InfoTextRegularTf-Roman" charset="0"/>
                <a:ea typeface="ＭＳ Ｐゴシック" charset="0"/>
                <a:cs typeface="InfoTextRegularTf-Roman" charset="0"/>
              </a:rPr>
              <a:t>was</a:t>
            </a:r>
            <a:r>
              <a:rPr lang="en-US" dirty="0">
                <a:latin typeface="InfoTextRegularTf-Roman" charset="0"/>
                <a:ea typeface="ＭＳ Ｐゴシック" charset="0"/>
                <a:cs typeface="InfoTextRegularTf-Roman" charset="0"/>
              </a:rPr>
              <a:t> actually what you suggested it </a:t>
            </a:r>
            <a:r>
              <a:rPr lang="en-US" dirty="0" smtClean="0">
                <a:latin typeface="InfoTextRegularTf-Roman" charset="0"/>
                <a:ea typeface="ＭＳ Ｐゴシック" charset="0"/>
                <a:cs typeface="InfoTextRegularTf-Roman" charset="0"/>
              </a:rPr>
              <a:t>was or what was appropriate to that audience</a:t>
            </a:r>
            <a:r>
              <a:rPr lang="en-US" baseline="0" dirty="0" smtClean="0">
                <a:latin typeface="InfoTextRegularTf-Roman" charset="0"/>
                <a:ea typeface="ＭＳ Ｐゴシック" charset="0"/>
                <a:cs typeface="InfoTextRegularTf-Roman" charset="0"/>
              </a:rPr>
              <a:t> member</a:t>
            </a:r>
            <a:r>
              <a:rPr lang="en-US" dirty="0" smtClean="0">
                <a:latin typeface="InfoTextRegularTf-Roman" charset="0"/>
                <a:ea typeface="ＭＳ Ｐゴシック" charset="0"/>
                <a:cs typeface="InfoTextRegularTf-Roman" charset="0"/>
              </a:rPr>
              <a:t>)</a:t>
            </a:r>
            <a:endParaRPr lang="en-US" dirty="0">
              <a:latin typeface="InfoTextRegularTf-Roman" charset="0"/>
              <a:ea typeface="ＭＳ Ｐゴシック" charset="0"/>
              <a:cs typeface="InfoTextRegularTf-Roman"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InfoTextRegularTf-Roman" charset="0"/>
                <a:ea typeface="ＭＳ Ｐゴシック" charset="0"/>
                <a:cs typeface="InfoTextRegularTf-Roman" charset="0"/>
              </a:rPr>
              <a:t>Problem = we took the money but didn’t deliver positive (or aligned) experiences – packaging up subscriptions</a:t>
            </a:r>
            <a:r>
              <a:rPr lang="en-US" baseline="0" dirty="0" smtClean="0">
                <a:latin typeface="InfoTextRegularTf-Roman" charset="0"/>
                <a:ea typeface="ＭＳ Ｐゴシック" charset="0"/>
                <a:cs typeface="InfoTextRegularTf-Roman" charset="0"/>
              </a:rPr>
              <a:t> to sell more.</a:t>
            </a:r>
            <a:endParaRPr lang="en-US" dirty="0" smtClean="0">
              <a:latin typeface="InfoTextRegularTf-Roman" charset="0"/>
              <a:ea typeface="ＭＳ Ｐゴシック" charset="0"/>
              <a:cs typeface="InfoTextRegularTf-Roman" charset="0"/>
            </a:endParaRPr>
          </a:p>
          <a:p>
            <a:pPr eaLnBrk="1" hangingPunct="1"/>
            <a:endParaRPr lang="en-US" dirty="0" smtClean="0">
              <a:latin typeface="InfoTextRegularTf-Roman" charset="0"/>
              <a:ea typeface="ＭＳ Ｐゴシック" charset="0"/>
              <a:cs typeface="InfoTextRegularTf-Roman" charset="0"/>
            </a:endParaRPr>
          </a:p>
          <a:p>
            <a:pPr eaLnBrk="1" hangingPunct="1"/>
            <a:r>
              <a:rPr lang="en-US" dirty="0" smtClean="0">
                <a:latin typeface="InfoTextRegularTf-Roman" charset="0"/>
                <a:ea typeface="ＭＳ Ｐゴシック" charset="0"/>
                <a:cs typeface="InfoTextRegularTf-Roman" charset="0"/>
              </a:rPr>
              <a:t>Marketing</a:t>
            </a:r>
            <a:r>
              <a:rPr lang="en-US" baseline="0" dirty="0" smtClean="0">
                <a:latin typeface="InfoTextRegularTf-Roman" charset="0"/>
                <a:ea typeface="ＭＳ Ｐゴシック" charset="0"/>
                <a:cs typeface="InfoTextRegularTf-Roman" charset="0"/>
              </a:rPr>
              <a:t> had become an </a:t>
            </a:r>
            <a:r>
              <a:rPr lang="en-US" baseline="0" dirty="0" smtClean="0">
                <a:latin typeface="InfoTextRegularTf-Roman" charset="0"/>
                <a:ea typeface="ＭＳ Ｐゴシック" charset="0"/>
                <a:cs typeface="InfoTextRegularTf-Roman" charset="0"/>
              </a:rPr>
              <a:t>identified need. Budgets allocated for selling shows – tactical marketing plans were being implemented and we were trying hard to </a:t>
            </a:r>
            <a:r>
              <a:rPr lang="en-US" baseline="0" dirty="0" smtClean="0">
                <a:latin typeface="InfoTextRegularTf-Roman" charset="0"/>
                <a:ea typeface="ＭＳ Ｐゴシック" charset="0"/>
                <a:cs typeface="InfoTextRegularTf-Roman" charset="0"/>
              </a:rPr>
              <a:t>convince </a:t>
            </a:r>
            <a:r>
              <a:rPr lang="en-US" baseline="0" dirty="0" smtClean="0">
                <a:latin typeface="InfoTextRegularTf-Roman" charset="0"/>
                <a:ea typeface="ＭＳ Ｐゴシック" charset="0"/>
                <a:cs typeface="InfoTextRegularTf-Roman" charset="0"/>
              </a:rPr>
              <a:t>people of the benefits of going to see </a:t>
            </a:r>
            <a:r>
              <a:rPr lang="en-US" baseline="0" dirty="0" smtClean="0">
                <a:latin typeface="InfoTextRegularTf-Roman" charset="0"/>
                <a:ea typeface="ＭＳ Ｐゴシック" charset="0"/>
                <a:cs typeface="InfoTextRegularTf-Roman" charset="0"/>
              </a:rPr>
              <a:t>THIS SHOW.  </a:t>
            </a:r>
            <a:r>
              <a:rPr lang="en-US" baseline="0" dirty="0" smtClean="0">
                <a:latin typeface="InfoTextRegularTf-Roman" charset="0"/>
                <a:ea typeface="ＭＳ Ｐゴシック" charset="0"/>
                <a:cs typeface="InfoTextRegularTf-Roman" charset="0"/>
              </a:rPr>
              <a:t>Still to this day most marketing suggests that </a:t>
            </a:r>
            <a:r>
              <a:rPr lang="en-US" baseline="0" dirty="0" smtClean="0">
                <a:latin typeface="InfoTextRegularTf-Roman" charset="0"/>
                <a:ea typeface="ＭＳ Ｐゴシック" charset="0"/>
                <a:cs typeface="InfoTextRegularTf-Roman" charset="0"/>
              </a:rPr>
              <a:t>THIS SHOW </a:t>
            </a:r>
            <a:r>
              <a:rPr lang="en-US" baseline="0" dirty="0" smtClean="0">
                <a:latin typeface="InfoTextRegularTf-Roman" charset="0"/>
                <a:ea typeface="ＭＳ Ｐゴシック" charset="0"/>
                <a:cs typeface="InfoTextRegularTf-Roman" charset="0"/>
              </a:rPr>
              <a:t>is the best thing you have ever seen (but really how many musicals can be the best one this year, since the last one – or an “</a:t>
            </a:r>
            <a:r>
              <a:rPr lang="en-US" baseline="0" dirty="0" err="1" smtClean="0">
                <a:latin typeface="InfoTextRegularTf-Roman" charset="0"/>
                <a:ea typeface="ＭＳ Ｐゴシック" charset="0"/>
                <a:cs typeface="InfoTextRegularTf-Roman" charset="0"/>
              </a:rPr>
              <a:t>unmissable</a:t>
            </a:r>
            <a:r>
              <a:rPr lang="en-US" baseline="0" dirty="0" smtClean="0">
                <a:latin typeface="InfoTextRegularTf-Roman" charset="0"/>
                <a:ea typeface="ＭＳ Ｐゴシック" charset="0"/>
                <a:cs typeface="InfoTextRegularTf-Roman" charset="0"/>
              </a:rPr>
              <a:t> global phenomenon”?</a:t>
            </a:r>
            <a:r>
              <a:rPr lang="en-US" baseline="0" dirty="0" smtClean="0">
                <a:latin typeface="InfoTextRegularTf-Roman" charset="0"/>
                <a:ea typeface="ＭＳ Ｐゴシック" charset="0"/>
                <a:cs typeface="InfoTextRegularTf-Roman" charset="0"/>
              </a:rPr>
              <a:t>!)</a:t>
            </a:r>
            <a:endParaRPr lang="en-US" dirty="0">
              <a:latin typeface="InfoTextRegularTf-Roman" charset="0"/>
              <a:ea typeface="ＭＳ Ｐゴシック" charset="0"/>
              <a:cs typeface="InfoTextRegularTf-Roman" charset="0"/>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latin typeface="InfoTextRegularTf-Roman" charset="0"/>
              <a:ea typeface="ＭＳ Ｐゴシック" charset="0"/>
              <a:cs typeface="InfoTextRegularTf-Roman" charset="0"/>
            </a:endParaRPr>
          </a:p>
          <a:p>
            <a:pPr eaLnBrk="1" hangingPunct="1"/>
            <a:r>
              <a:rPr lang="en-US" dirty="0" smtClean="0">
                <a:latin typeface="InfoTextRegularTf-Roman" charset="0"/>
                <a:ea typeface="ＭＳ Ｐゴシック" charset="0"/>
                <a:cs typeface="InfoTextRegularTf-Roman" charset="0"/>
              </a:rPr>
              <a:t>We </a:t>
            </a:r>
            <a:r>
              <a:rPr lang="en-US" dirty="0" smtClean="0">
                <a:latin typeface="InfoTextRegularTf-Roman" charset="0"/>
                <a:ea typeface="ＭＳ Ｐゴシック" charset="0"/>
                <a:cs typeface="InfoTextRegularTf-Roman" charset="0"/>
              </a:rPr>
              <a:t>weren’t retaining people. We weren’t reliable and</a:t>
            </a:r>
            <a:r>
              <a:rPr lang="en-US" baseline="0" dirty="0" smtClean="0">
                <a:latin typeface="InfoTextRegularTf-Roman" charset="0"/>
                <a:ea typeface="ＭＳ Ｐゴシック" charset="0"/>
                <a:cs typeface="InfoTextRegularTf-Roman" charset="0"/>
              </a:rPr>
              <a:t> as an information source we weren’t trustworthy.</a:t>
            </a:r>
            <a:r>
              <a:rPr lang="en-US" dirty="0" smtClean="0">
                <a:latin typeface="InfoTextRegularTf-Roman" charset="0"/>
                <a:ea typeface="ＭＳ Ｐゴシック" charset="0"/>
                <a:cs typeface="InfoTextRegularTf-Roman" charset="0"/>
              </a:rPr>
              <a:t>  </a:t>
            </a:r>
          </a:p>
          <a:p>
            <a:pPr eaLnBrk="1" hangingPunct="1"/>
            <a:r>
              <a:rPr lang="en-US" b="1" dirty="0" smtClean="0">
                <a:latin typeface="InfoTextRegularTf-Roman" charset="0"/>
                <a:ea typeface="ＭＳ Ｐゴシック" charset="0"/>
                <a:cs typeface="InfoTextRegularTf-Roman" charset="0"/>
              </a:rPr>
              <a:t>SELLING in and of itself does not work.</a:t>
            </a:r>
          </a:p>
          <a:p>
            <a:pPr eaLnBrk="1" hangingPunct="1"/>
            <a:endParaRPr lang="en-US" dirty="0">
              <a:latin typeface="InfoTextRegularTf-Roman" charset="0"/>
              <a:ea typeface="ＭＳ Ｐゴシック" charset="0"/>
              <a:cs typeface="InfoTextRegularTf-Roman"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8FD57DA7-1111-2E49-B770-52D40B78481D}" type="slidenum">
              <a:rPr lang="en-US" sz="1200"/>
              <a:pPr algn="r"/>
              <a:t>7</a:t>
            </a:fld>
            <a:endParaRPr lang="en-US" sz="1200"/>
          </a:p>
        </p:txBody>
      </p:sp>
      <p:sp>
        <p:nvSpPr>
          <p:cNvPr id="33794" name="Rectangle 2"/>
          <p:cNvSpPr>
            <a:spLocks noGrp="1" noRot="1" noChangeAspect="1" noChangeArrowheads="1" noTextEdit="1"/>
          </p:cNvSpPr>
          <p:nvPr>
            <p:ph type="sldImg"/>
          </p:nvPr>
        </p:nvSpPr>
        <p:spPr>
          <a:solidFill>
            <a:srgbClr val="FFFFFF"/>
          </a:solidFill>
          <a:ln/>
        </p:spPr>
      </p:sp>
      <p:sp>
        <p:nvSpPr>
          <p:cNvPr id="33795" name="Rectangle 3"/>
          <p:cNvSpPr>
            <a:spLocks noGrp="1" noChangeArrowheads="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Lst>
        </p:spPr>
        <p:txBody>
          <a:bodyPr/>
          <a:lstStyle/>
          <a:p>
            <a:pPr eaLnBrk="1" hangingPunct="1"/>
            <a:r>
              <a:rPr lang="en-US" dirty="0" smtClean="0">
                <a:ea typeface="ＭＳ Ｐゴシック" charset="0"/>
              </a:rPr>
              <a:t>In the 1990s </a:t>
            </a:r>
            <a:r>
              <a:rPr lang="en-US" baseline="0" dirty="0" smtClean="0">
                <a:ea typeface="ＭＳ Ｐゴシック" charset="0"/>
              </a:rPr>
              <a:t>m</a:t>
            </a:r>
            <a:r>
              <a:rPr lang="en-US" dirty="0" smtClean="0">
                <a:ea typeface="ＭＳ Ｐゴシック" charset="0"/>
              </a:rPr>
              <a:t>arketing</a:t>
            </a:r>
            <a:r>
              <a:rPr lang="en-US" baseline="0" dirty="0" smtClean="0">
                <a:ea typeface="ＭＳ Ｐゴシック" charset="0"/>
              </a:rPr>
              <a:t> </a:t>
            </a:r>
            <a:r>
              <a:rPr lang="en-US" i="0" baseline="0" dirty="0" smtClean="0">
                <a:ea typeface="ＭＳ Ｐゴシック" charset="0"/>
              </a:rPr>
              <a:t>become </a:t>
            </a:r>
            <a:r>
              <a:rPr lang="en-US" i="0" baseline="0" dirty="0" smtClean="0">
                <a:ea typeface="ＭＳ Ｐゴシック" charset="0"/>
              </a:rPr>
              <a:t>more </a:t>
            </a:r>
            <a:r>
              <a:rPr lang="en-US" i="0" baseline="0" dirty="0" err="1" smtClean="0">
                <a:ea typeface="ＭＳ Ｐゴシック" charset="0"/>
              </a:rPr>
              <a:t>stategically</a:t>
            </a:r>
            <a:r>
              <a:rPr lang="en-US" i="0" baseline="0" dirty="0" smtClean="0">
                <a:ea typeface="ＭＳ Ｐゴシック" charset="0"/>
              </a:rPr>
              <a:t> placed within the </a:t>
            </a:r>
            <a:r>
              <a:rPr lang="en-US" i="0" baseline="0" dirty="0" err="1" smtClean="0">
                <a:ea typeface="ＭＳ Ｐゴシック" charset="0"/>
              </a:rPr>
              <a:t>organisation</a:t>
            </a:r>
            <a:r>
              <a:rPr lang="en-US" i="0" baseline="0" dirty="0" smtClean="0">
                <a:ea typeface="ＭＳ Ｐゴシック" charset="0"/>
              </a:rPr>
              <a:t> with technology budgets allocated and status given to the marketers.</a:t>
            </a:r>
          </a:p>
          <a:p>
            <a:pPr eaLnBrk="1" hangingPunct="1"/>
            <a:r>
              <a:rPr lang="en-US" i="0" baseline="0" dirty="0" smtClean="0">
                <a:ea typeface="ＭＳ Ｐゴシック" charset="0"/>
              </a:rPr>
              <a:t>And for a while it did work as we better served our core….</a:t>
            </a:r>
          </a:p>
          <a:p>
            <a:pPr eaLnBrk="1" hangingPunct="1"/>
            <a:endParaRPr lang="en-US" i="0" baseline="0" dirty="0" smtClean="0">
              <a:ea typeface="ＭＳ Ｐゴシック" charset="0"/>
            </a:endParaRPr>
          </a:p>
          <a:p>
            <a:pPr eaLnBrk="1" hangingPunct="1"/>
            <a:endParaRPr lang="en-US" i="0" baseline="0" dirty="0" smtClean="0">
              <a:ea typeface="ＭＳ Ｐゴシック" charset="0"/>
            </a:endParaRPr>
          </a:p>
          <a:p>
            <a:pPr eaLnBrk="1" hangingPunct="1"/>
            <a:endParaRPr lang="en-US" i="0" baseline="0" dirty="0" smtClean="0">
              <a:ea typeface="ＭＳ Ｐゴシック" charset="0"/>
            </a:endParaRPr>
          </a:p>
          <a:p>
            <a:pPr eaLnBrk="1" hangingPunct="1"/>
            <a:endParaRPr lang="en-US" i="0" u="sng" baseline="0" dirty="0" smtClean="0">
              <a:solidFill>
                <a:srgbClr val="FF6600"/>
              </a:solidFill>
              <a:ea typeface="ＭＳ Ｐゴシック" charset="0"/>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i="0" u="none" baseline="0" dirty="0" smtClean="0">
              <a:solidFill>
                <a:srgbClr val="FF6600"/>
              </a:solidFill>
              <a:ea typeface="ＭＳ Ｐゴシック" charset="0"/>
            </a:endParaRPr>
          </a:p>
          <a:p>
            <a:pPr eaLnBrk="1" hangingPunct="1"/>
            <a:endParaRPr lang="en-US" i="0" u="sng" baseline="0" dirty="0" smtClean="0">
              <a:solidFill>
                <a:srgbClr val="FF6600"/>
              </a:solidFill>
              <a:ea typeface="ＭＳ Ｐゴシック" charset="0"/>
            </a:endParaRPr>
          </a:p>
          <a:p>
            <a:pPr eaLnBrk="1" hangingPunct="1"/>
            <a:endParaRPr lang="en-US" u="sng" dirty="0">
              <a:solidFill>
                <a:srgbClr val="FF6600"/>
              </a:solidFill>
              <a:ea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6FACBD96-32FD-4E48-A3AA-845648F45137}" type="slidenum">
              <a:rPr lang="en-US" sz="1200"/>
              <a:pPr/>
              <a:t>8</a:t>
            </a:fld>
            <a:endParaRPr lang="en-US" sz="1200"/>
          </a:p>
        </p:txBody>
      </p:sp>
      <p:sp>
        <p:nvSpPr>
          <p:cNvPr id="21506" name="Rectangle 1026"/>
          <p:cNvSpPr>
            <a:spLocks noGrp="1" noRot="1" noChangeAspect="1" noChangeArrowheads="1" noTextEdit="1"/>
          </p:cNvSpPr>
          <p:nvPr>
            <p:ph type="sldImg"/>
          </p:nvPr>
        </p:nvSpPr>
        <p:spPr>
          <a:ln/>
        </p:spPr>
      </p:sp>
      <p:sp>
        <p:nvSpPr>
          <p:cNvPr id="21507"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ea typeface="ＭＳ Ｐゴシック" charset="0"/>
              </a:rPr>
              <a:t>The birth of arts marketing as we know</a:t>
            </a:r>
            <a:r>
              <a:rPr lang="en-US" baseline="0" dirty="0" smtClean="0">
                <a:ea typeface="ＭＳ Ｐゴシック" charset="0"/>
              </a:rPr>
              <a:t> it today was born from t</a:t>
            </a:r>
            <a:r>
              <a:rPr lang="en-US" dirty="0" smtClean="0">
                <a:ea typeface="ＭＳ Ｐゴシック" charset="0"/>
              </a:rPr>
              <a:t>he</a:t>
            </a:r>
            <a:r>
              <a:rPr lang="en-US" baseline="0" dirty="0" smtClean="0">
                <a:ea typeface="ＭＳ Ｐゴシック" charset="0"/>
              </a:rPr>
              <a:t> </a:t>
            </a:r>
            <a:r>
              <a:rPr lang="en-US" dirty="0" smtClean="0">
                <a:ea typeface="ＭＳ Ｐゴシック" charset="0"/>
              </a:rPr>
              <a:t>twin</a:t>
            </a:r>
            <a:r>
              <a:rPr lang="en-US" baseline="0" dirty="0" smtClean="0">
                <a:ea typeface="ＭＳ Ｐゴシック" charset="0"/>
              </a:rPr>
              <a:t> technologies of the time COMPUTER HARDWARD / BOX OFFICE </a:t>
            </a:r>
            <a:r>
              <a:rPr lang="en-US" baseline="0" dirty="0" smtClean="0">
                <a:ea typeface="ＭＳ Ｐゴシック" charset="0"/>
              </a:rPr>
              <a:t>SOFTWARE.  </a:t>
            </a:r>
          </a:p>
          <a:p>
            <a:r>
              <a:rPr lang="en-US" dirty="0" smtClean="0">
                <a:ea typeface="ＭＳ Ｐゴシック" charset="0"/>
              </a:rPr>
              <a:t>I </a:t>
            </a:r>
            <a:r>
              <a:rPr lang="en-US" dirty="0" smtClean="0">
                <a:ea typeface="ＭＳ Ｐゴシック" charset="0"/>
              </a:rPr>
              <a:t>remember my first install – FINALLY I had </a:t>
            </a:r>
            <a:r>
              <a:rPr lang="en-US" dirty="0" smtClean="0">
                <a:ea typeface="ＭＳ Ｐゴシック" charset="0"/>
              </a:rPr>
              <a:t>info </a:t>
            </a:r>
            <a:r>
              <a:rPr lang="en-US" dirty="0" smtClean="0">
                <a:ea typeface="ＭＳ Ｐゴシック" charset="0"/>
              </a:rPr>
              <a:t>at my finger tips about audiences</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ea typeface="ＭＳ Ｐゴシック" charset="0"/>
              </a:rPr>
              <a:t>We were at this point at an advantage over Museums and Galleries…</a:t>
            </a:r>
          </a:p>
          <a:p>
            <a:endParaRPr lang="en-US" baseline="0" dirty="0" smtClean="0">
              <a:ea typeface="ＭＳ Ｐゴシック" charset="0"/>
            </a:endParaRPr>
          </a:p>
          <a:p>
            <a:r>
              <a:rPr lang="en-US" b="1" baseline="0" dirty="0" smtClean="0">
                <a:ea typeface="ＭＳ Ｐゴシック" charset="0"/>
              </a:rPr>
              <a:t>A </a:t>
            </a:r>
            <a:r>
              <a:rPr lang="en-US" b="1" baseline="0" dirty="0" smtClean="0">
                <a:ea typeface="ＭＳ Ｐゴシック" charset="0"/>
              </a:rPr>
              <a:t>new Arts Marketing took up residence in performing arts – and has stayed there ever since.  </a:t>
            </a:r>
            <a:endParaRPr lang="en-US" baseline="0" dirty="0" smtClean="0">
              <a:ea typeface="ＭＳ Ｐゴシック" charset="0"/>
            </a:endParaRPr>
          </a:p>
          <a:p>
            <a:endParaRPr lang="en-US" baseline="0" dirty="0" smtClean="0">
              <a:ea typeface="ＭＳ Ｐゴシック" charset="0"/>
            </a:endParaRPr>
          </a:p>
          <a:p>
            <a:r>
              <a:rPr lang="en-US" baseline="0" dirty="0" smtClean="0">
                <a:ea typeface="ＭＳ Ｐゴシック" charset="0"/>
              </a:rPr>
              <a:t>Credit </a:t>
            </a:r>
            <a:r>
              <a:rPr lang="en-US" baseline="0" dirty="0" smtClean="0">
                <a:ea typeface="ＭＳ Ｐゴシック" charset="0"/>
              </a:rPr>
              <a:t>where credit is due. This helped us sell more tickets (for a while)</a:t>
            </a:r>
          </a:p>
          <a:p>
            <a:r>
              <a:rPr lang="en-US" baseline="0" dirty="0" smtClean="0">
                <a:ea typeface="ＭＳ Ｐゴシック" charset="0"/>
              </a:rPr>
              <a:t>Simply through capturing booking data we were able to contact them to see if they wanted some more</a:t>
            </a:r>
          </a:p>
          <a:p>
            <a:r>
              <a:rPr lang="en-US" baseline="0" dirty="0" smtClean="0">
                <a:ea typeface="ＭＳ Ｐゴシック" charset="0"/>
              </a:rPr>
              <a:t>Before that we’d had to rely on people scanning leaflet racks and looking through listings in the local paper</a:t>
            </a:r>
            <a:r>
              <a:rPr lang="en-US" baseline="0" dirty="0" smtClean="0">
                <a:ea typeface="ＭＳ Ｐゴシック" charset="0"/>
              </a:rPr>
              <a:t>. At </a:t>
            </a:r>
            <a:r>
              <a:rPr lang="en-US" baseline="0" dirty="0" smtClean="0">
                <a:ea typeface="ＭＳ Ｐゴシック" charset="0"/>
              </a:rPr>
              <a:t>its best hit and </a:t>
            </a:r>
            <a:r>
              <a:rPr lang="en-US" baseline="0" dirty="0" smtClean="0">
                <a:ea typeface="ＭＳ Ｐゴシック" charset="0"/>
              </a:rPr>
              <a:t>miss. Perhaps no </a:t>
            </a:r>
            <a:r>
              <a:rPr lang="en-US" baseline="0" dirty="0" smtClean="0">
                <a:ea typeface="ＭＳ Ｐゴシック" charset="0"/>
              </a:rPr>
              <a:t>wonder we’d got a bit </a:t>
            </a:r>
            <a:r>
              <a:rPr lang="en-US" baseline="0" dirty="0" err="1" smtClean="0">
                <a:ea typeface="ＭＳ Ｐゴシック" charset="0"/>
              </a:rPr>
              <a:t>shouty</a:t>
            </a:r>
            <a:r>
              <a:rPr lang="en-US" baseline="0" dirty="0" smtClean="0">
                <a:ea typeface="ＭＳ Ｐゴシック" charset="0"/>
              </a:rPr>
              <a:t>.</a:t>
            </a:r>
          </a:p>
          <a:p>
            <a:endParaRPr lang="en-US" baseline="0" dirty="0" smtClean="0">
              <a:ea typeface="ＭＳ Ｐゴシック" charset="0"/>
            </a:endParaRPr>
          </a:p>
          <a:p>
            <a:r>
              <a:rPr lang="en-US" baseline="0" dirty="0" smtClean="0">
                <a:ea typeface="ＭＳ Ｐゴシック" charset="0"/>
              </a:rPr>
              <a:t>So the big idea now was that you would look at your booking system for those who had not booked. And you would target those who had not yet and persuade them to.</a:t>
            </a:r>
          </a:p>
          <a:p>
            <a:r>
              <a:rPr lang="en-US" baseline="0" dirty="0" smtClean="0">
                <a:ea typeface="ＭＳ Ｐゴシック" charset="0"/>
              </a:rPr>
              <a:t>Those who had recently booked for Shakespeare were the most likely to do so </a:t>
            </a:r>
            <a:r>
              <a:rPr lang="en-US" baseline="0" dirty="0" smtClean="0">
                <a:ea typeface="ＭＳ Ｐゴシック" charset="0"/>
              </a:rPr>
              <a:t>again - </a:t>
            </a:r>
            <a:r>
              <a:rPr lang="en-US" baseline="0" dirty="0" smtClean="0">
                <a:ea typeface="ＭＳ Ｐゴシック" charset="0"/>
              </a:rPr>
              <a:t>or at a push you could convince them of the merits of another 18</a:t>
            </a:r>
            <a:r>
              <a:rPr lang="en-US" baseline="30000" dirty="0" smtClean="0">
                <a:ea typeface="ＭＳ Ｐゴシック" charset="0"/>
              </a:rPr>
              <a:t>th</a:t>
            </a:r>
            <a:r>
              <a:rPr lang="en-US" baseline="0" dirty="0" smtClean="0">
                <a:ea typeface="ＭＳ Ｐゴシック" charset="0"/>
              </a:rPr>
              <a:t> c playwright.</a:t>
            </a:r>
          </a:p>
          <a:p>
            <a:r>
              <a:rPr lang="en-US" baseline="0" dirty="0" smtClean="0">
                <a:ea typeface="ＭＳ Ｐゴシック" charset="0"/>
              </a:rPr>
              <a:t>And our bookers’ databases got bigger.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6FACBD96-32FD-4E48-A3AA-845648F45137}" type="slidenum">
              <a:rPr lang="en-US" sz="1200"/>
              <a:pPr/>
              <a:t>9</a:t>
            </a:fld>
            <a:endParaRPr lang="en-US" sz="1200"/>
          </a:p>
        </p:txBody>
      </p:sp>
      <p:sp>
        <p:nvSpPr>
          <p:cNvPr id="21506" name="Rectangle 1026"/>
          <p:cNvSpPr>
            <a:spLocks noGrp="1" noRot="1" noChangeAspect="1" noChangeArrowheads="1" noTextEdit="1"/>
          </p:cNvSpPr>
          <p:nvPr>
            <p:ph type="sldImg"/>
          </p:nvPr>
        </p:nvSpPr>
        <p:spPr>
          <a:ln/>
        </p:spPr>
      </p:sp>
      <p:sp>
        <p:nvSpPr>
          <p:cNvPr id="21507"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aseline="0" dirty="0" smtClean="0">
                <a:ea typeface="ＭＳ Ｐゴシック" charset="0"/>
              </a:rPr>
              <a:t>With limited </a:t>
            </a:r>
            <a:r>
              <a:rPr lang="en-US" baseline="0" dirty="0" smtClean="0">
                <a:ea typeface="ＭＳ Ｐゴシック" charset="0"/>
              </a:rPr>
              <a:t>resources the </a:t>
            </a:r>
            <a:r>
              <a:rPr lang="en-US" baseline="0" dirty="0" smtClean="0">
                <a:ea typeface="ＭＳ Ｐゴシック" charset="0"/>
              </a:rPr>
              <a:t>easy, obvious but potentially </a:t>
            </a:r>
            <a:r>
              <a:rPr lang="en-US" baseline="0" dirty="0" err="1" smtClean="0">
                <a:ea typeface="ＭＳ Ｐゴシック" charset="0"/>
              </a:rPr>
              <a:t>disasterous</a:t>
            </a:r>
            <a:r>
              <a:rPr lang="en-US" baseline="0" dirty="0" smtClean="0">
                <a:ea typeface="ＭＳ Ｐゴシック" charset="0"/>
              </a:rPr>
              <a:t> solution was to look to get the best response rates by mailing </a:t>
            </a:r>
            <a:r>
              <a:rPr lang="en-US" baseline="0" dirty="0" smtClean="0">
                <a:ea typeface="ＭＳ Ｐゴシック" charset="0"/>
              </a:rPr>
              <a:t>just those </a:t>
            </a:r>
            <a:r>
              <a:rPr lang="en-US" baseline="0" dirty="0" smtClean="0">
                <a:ea typeface="ＭＳ Ｐゴシック" charset="0"/>
              </a:rPr>
              <a:t>who are most active and most recent  - the hot prospects.  And for a time this worked. We got better and better at communicating with a small core of high frequency bookers.</a:t>
            </a:r>
          </a:p>
          <a:p>
            <a:endParaRPr lang="en-US" baseline="0" dirty="0" smtClean="0">
              <a:ea typeface="ＭＳ Ｐゴシック" charset="0"/>
            </a:endParaRPr>
          </a:p>
          <a:p>
            <a:r>
              <a:rPr lang="en-US" baseline="0" dirty="0" smtClean="0">
                <a:ea typeface="ＭＳ Ｐゴシック" charset="0"/>
              </a:rPr>
              <a:t>Rinse and repeat this narrow selection process hundreds of times over several years and the result is chronic audience-underdevelopment.</a:t>
            </a:r>
          </a:p>
          <a:p>
            <a:r>
              <a:rPr lang="en-US" baseline="0" dirty="0" smtClean="0">
                <a:ea typeface="ＭＳ Ｐゴシック" charset="0"/>
              </a:rPr>
              <a:t>We have built super highly engaged relationships with a tiny number of people – high frequency, committed, regulars</a:t>
            </a:r>
          </a:p>
          <a:p>
            <a:r>
              <a:rPr lang="en-US" baseline="0" dirty="0" smtClean="0">
                <a:ea typeface="ＭＳ Ｐゴシック" charset="0"/>
              </a:rPr>
              <a:t>The massed ranks of “naughty in frequent, occasional or “lapsed” bookers have been left to drift – not deserving of our communications until eventually their non-appearance (is it any wonder?!) means they are even “cleaned” off our databases!!!!</a:t>
            </a:r>
          </a:p>
          <a:p>
            <a:endParaRPr lang="en-US" baseline="0" dirty="0" smtClean="0">
              <a:ea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0F7A673D-B8D1-3F4D-949E-078C3ED4884A}" type="datetimeFigureOut">
              <a:rPr lang="en-US" smtClean="0"/>
              <a:t>19/11/2012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236449-FD18-C247-A843-8BF6F15FACF3}" type="slidenum">
              <a:rPr lang="en-US" smtClean="0"/>
              <a:t>‹#›</a:t>
            </a:fld>
            <a:endParaRPr lang="en-US"/>
          </a:p>
        </p:txBody>
      </p:sp>
    </p:spTree>
    <p:extLst>
      <p:ext uri="{BB962C8B-B14F-4D97-AF65-F5344CB8AC3E}">
        <p14:creationId xmlns:p14="http://schemas.microsoft.com/office/powerpoint/2010/main" val="41484276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0F7A673D-B8D1-3F4D-949E-078C3ED4884A}" type="datetimeFigureOut">
              <a:rPr lang="en-US" smtClean="0"/>
              <a:t>19/11/2012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236449-FD18-C247-A843-8BF6F15FACF3}" type="slidenum">
              <a:rPr lang="en-US" smtClean="0"/>
              <a:t>‹#›</a:t>
            </a:fld>
            <a:endParaRPr lang="en-US"/>
          </a:p>
        </p:txBody>
      </p:sp>
    </p:spTree>
    <p:extLst>
      <p:ext uri="{BB962C8B-B14F-4D97-AF65-F5344CB8AC3E}">
        <p14:creationId xmlns:p14="http://schemas.microsoft.com/office/powerpoint/2010/main" val="9579535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0F7A673D-B8D1-3F4D-949E-078C3ED4884A}" type="datetimeFigureOut">
              <a:rPr lang="en-US" smtClean="0"/>
              <a:t>19/11/2012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236449-FD18-C247-A843-8BF6F15FACF3}" type="slidenum">
              <a:rPr lang="en-US" smtClean="0"/>
              <a:t>‹#›</a:t>
            </a:fld>
            <a:endParaRPr lang="en-US"/>
          </a:p>
        </p:txBody>
      </p:sp>
    </p:spTree>
    <p:extLst>
      <p:ext uri="{BB962C8B-B14F-4D97-AF65-F5344CB8AC3E}">
        <p14:creationId xmlns:p14="http://schemas.microsoft.com/office/powerpoint/2010/main" val="18785602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0F7A673D-B8D1-3F4D-949E-078C3ED4884A}" type="datetimeFigureOut">
              <a:rPr lang="en-US" smtClean="0"/>
              <a:t>19/11/2012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236449-FD18-C247-A843-8BF6F15FACF3}" type="slidenum">
              <a:rPr lang="en-US" smtClean="0"/>
              <a:t>‹#›</a:t>
            </a:fld>
            <a:endParaRPr lang="en-US"/>
          </a:p>
        </p:txBody>
      </p:sp>
    </p:spTree>
    <p:extLst>
      <p:ext uri="{BB962C8B-B14F-4D97-AF65-F5344CB8AC3E}">
        <p14:creationId xmlns:p14="http://schemas.microsoft.com/office/powerpoint/2010/main" val="28094119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0F7A673D-B8D1-3F4D-949E-078C3ED4884A}" type="datetimeFigureOut">
              <a:rPr lang="en-US" smtClean="0"/>
              <a:t>19/11/2012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236449-FD18-C247-A843-8BF6F15FACF3}" type="slidenum">
              <a:rPr lang="en-US" smtClean="0"/>
              <a:t>‹#›</a:t>
            </a:fld>
            <a:endParaRPr lang="en-US"/>
          </a:p>
        </p:txBody>
      </p:sp>
    </p:spTree>
    <p:extLst>
      <p:ext uri="{BB962C8B-B14F-4D97-AF65-F5344CB8AC3E}">
        <p14:creationId xmlns:p14="http://schemas.microsoft.com/office/powerpoint/2010/main" val="18469154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0F7A673D-B8D1-3F4D-949E-078C3ED4884A}" type="datetimeFigureOut">
              <a:rPr lang="en-US" smtClean="0"/>
              <a:t>19/11/2012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236449-FD18-C247-A843-8BF6F15FACF3}" type="slidenum">
              <a:rPr lang="en-US" smtClean="0"/>
              <a:t>‹#›</a:t>
            </a:fld>
            <a:endParaRPr lang="en-US"/>
          </a:p>
        </p:txBody>
      </p:sp>
    </p:spTree>
    <p:extLst>
      <p:ext uri="{BB962C8B-B14F-4D97-AF65-F5344CB8AC3E}">
        <p14:creationId xmlns:p14="http://schemas.microsoft.com/office/powerpoint/2010/main" val="364317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0F7A673D-B8D1-3F4D-949E-078C3ED4884A}" type="datetimeFigureOut">
              <a:rPr lang="en-US" smtClean="0"/>
              <a:t>19/11/2012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4236449-FD18-C247-A843-8BF6F15FACF3}" type="slidenum">
              <a:rPr lang="en-US" smtClean="0"/>
              <a:t>‹#›</a:t>
            </a:fld>
            <a:endParaRPr lang="en-US"/>
          </a:p>
        </p:txBody>
      </p:sp>
    </p:spTree>
    <p:extLst>
      <p:ext uri="{BB962C8B-B14F-4D97-AF65-F5344CB8AC3E}">
        <p14:creationId xmlns:p14="http://schemas.microsoft.com/office/powerpoint/2010/main" val="19252228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0F7A673D-B8D1-3F4D-949E-078C3ED4884A}" type="datetimeFigureOut">
              <a:rPr lang="en-US" smtClean="0"/>
              <a:t>19/11/2012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4236449-FD18-C247-A843-8BF6F15FACF3}" type="slidenum">
              <a:rPr lang="en-US" smtClean="0"/>
              <a:t>‹#›</a:t>
            </a:fld>
            <a:endParaRPr lang="en-US"/>
          </a:p>
        </p:txBody>
      </p:sp>
    </p:spTree>
    <p:extLst>
      <p:ext uri="{BB962C8B-B14F-4D97-AF65-F5344CB8AC3E}">
        <p14:creationId xmlns:p14="http://schemas.microsoft.com/office/powerpoint/2010/main" val="38347308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7A673D-B8D1-3F4D-949E-078C3ED4884A}" type="datetimeFigureOut">
              <a:rPr lang="en-US" smtClean="0"/>
              <a:t>19/11/2012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4236449-FD18-C247-A843-8BF6F15FACF3}" type="slidenum">
              <a:rPr lang="en-US" smtClean="0"/>
              <a:t>‹#›</a:t>
            </a:fld>
            <a:endParaRPr lang="en-US"/>
          </a:p>
        </p:txBody>
      </p:sp>
    </p:spTree>
    <p:extLst>
      <p:ext uri="{BB962C8B-B14F-4D97-AF65-F5344CB8AC3E}">
        <p14:creationId xmlns:p14="http://schemas.microsoft.com/office/powerpoint/2010/main" val="20398728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0F7A673D-B8D1-3F4D-949E-078C3ED4884A}" type="datetimeFigureOut">
              <a:rPr lang="en-US" smtClean="0"/>
              <a:t>19/11/2012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236449-FD18-C247-A843-8BF6F15FACF3}" type="slidenum">
              <a:rPr lang="en-US" smtClean="0"/>
              <a:t>‹#›</a:t>
            </a:fld>
            <a:endParaRPr lang="en-US"/>
          </a:p>
        </p:txBody>
      </p:sp>
    </p:spTree>
    <p:extLst>
      <p:ext uri="{BB962C8B-B14F-4D97-AF65-F5344CB8AC3E}">
        <p14:creationId xmlns:p14="http://schemas.microsoft.com/office/powerpoint/2010/main" val="11590843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0F7A673D-B8D1-3F4D-949E-078C3ED4884A}" type="datetimeFigureOut">
              <a:rPr lang="en-US" smtClean="0"/>
              <a:t>19/11/2012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236449-FD18-C247-A843-8BF6F15FACF3}" type="slidenum">
              <a:rPr lang="en-US" smtClean="0"/>
              <a:t>‹#›</a:t>
            </a:fld>
            <a:endParaRPr lang="en-US"/>
          </a:p>
        </p:txBody>
      </p:sp>
    </p:spTree>
    <p:extLst>
      <p:ext uri="{BB962C8B-B14F-4D97-AF65-F5344CB8AC3E}">
        <p14:creationId xmlns:p14="http://schemas.microsoft.com/office/powerpoint/2010/main" val="8483689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4" Type="http://schemas.openxmlformats.org/officeDocument/2006/relationships/slideLayout" Target="../slideLayouts/slideLayout4.xml"/><Relationship Id="rId10" Type="http://schemas.openxmlformats.org/officeDocument/2006/relationships/slideLayout" Target="../slideLayouts/slideLayout10.xml"/><Relationship Id="rId5" Type="http://schemas.openxmlformats.org/officeDocument/2006/relationships/slideLayout" Target="../slideLayouts/slideLayout5.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7A673D-B8D1-3F4D-949E-078C3ED4884A}" type="datetimeFigureOut">
              <a:rPr lang="en-US" smtClean="0"/>
              <a:t>19/11/2012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236449-FD18-C247-A843-8BF6F15FACF3}" type="slidenum">
              <a:rPr lang="en-US" smtClean="0"/>
              <a:t>‹#›</a:t>
            </a:fld>
            <a:endParaRPr lang="en-US"/>
          </a:p>
        </p:txBody>
      </p:sp>
    </p:spTree>
    <p:extLst>
      <p:ext uri="{BB962C8B-B14F-4D97-AF65-F5344CB8AC3E}">
        <p14:creationId xmlns:p14="http://schemas.microsoft.com/office/powerpoint/2010/main" val="4998108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3"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6" Type="http://schemas.openxmlformats.org/officeDocument/2006/relationships/image" Target="../media/image10.png"/><Relationship Id="rId4" Type="http://schemas.openxmlformats.org/officeDocument/2006/relationships/oleObject" Target="../embeddings/Microsoft_Word_97_-_2004_Document1.doc"/><Relationship Id="rId1" Type="http://schemas.openxmlformats.org/officeDocument/2006/relationships/vmlDrawing" Target="../drawings/vmlDrawing1.vml"/><Relationship Id="rId2" Type="http://schemas.openxmlformats.org/officeDocument/2006/relationships/slideLayout" Target="../slideLayouts/slideLayout2.xml"/><Relationship Id="rId3" Type="http://schemas.openxmlformats.org/officeDocument/2006/relationships/notesSlide" Target="../notesSlides/notesSlide10.xml"/><Relationship Id="rId5" Type="http://schemas.openxmlformats.org/officeDocument/2006/relationships/image" Target="../media/image9.em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3"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3"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4" Type="http://schemas.openxmlformats.org/officeDocument/2006/relationships/image" Target="../media/image3.png"/><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11.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3" Type="http://schemas.openxmlformats.org/officeDocument/2006/relationships/image" Target="../media/image3.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3"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3" Type="http://schemas.openxmlformats.org/officeDocument/2006/relationships/image" Target="../media/image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3" Type="http://schemas.openxmlformats.org/officeDocument/2006/relationships/image" Target="../media/image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3" Type="http://schemas.openxmlformats.org/officeDocument/2006/relationships/image" Target="../media/image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3"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4" Type="http://schemas.openxmlformats.org/officeDocument/2006/relationships/image" Target="../media/image12.png"/><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image" Target="../media/image5.jpeg"/><Relationship Id="rId5" Type="http://schemas.openxmlformats.org/officeDocument/2006/relationships/image" Target="../media/image3.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3" Type="http://schemas.openxmlformats.org/officeDocument/2006/relationships/image" Target="../media/image5.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3" Type="http://schemas.openxmlformats.org/officeDocument/2006/relationships/image" Target="../media/image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3" Type="http://schemas.openxmlformats.org/officeDocument/2006/relationships/image" Target="../media/image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3" Type="http://schemas.openxmlformats.org/officeDocument/2006/relationships/image" Target="../media/image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3" Type="http://schemas.openxmlformats.org/officeDocument/2006/relationships/image" Target="../media/image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3" Type="http://schemas.openxmlformats.org/officeDocument/2006/relationships/image" Target="../media/image13.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3" Type="http://schemas.openxmlformats.org/officeDocument/2006/relationships/image" Target="../media/image1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4"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3.png"/><Relationship Id="rId5" Type="http://schemas.openxmlformats.org/officeDocument/2006/relationships/image" Target="../media/image15.png"/></Relationships>
</file>

<file path=ppt/slides/_rels/slide29.xml.rels><?xml version="1.0" encoding="UTF-8" standalone="yes"?>
<Relationships xmlns="http://schemas.openxmlformats.org/package/2006/relationships"><Relationship Id="rId4"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3.png"/><Relationship Id="rId5" Type="http://schemas.openxmlformats.org/officeDocument/2006/relationships/image" Target="../media/image15.png"/></Relationships>
</file>

<file path=ppt/slides/_rels/slide3.xml.rels><?xml version="1.0" encoding="UTF-8" standalone="yes"?>
<Relationships xmlns="http://schemas.openxmlformats.org/package/2006/relationships"><Relationship Id="rId6" Type="http://schemas.openxmlformats.org/officeDocument/2006/relationships/image" Target="../media/image3.png"/><Relationship Id="rId4" Type="http://schemas.openxmlformats.org/officeDocument/2006/relationships/image" Target="../media/image5.jpeg"/><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4.png"/><Relationship Id="rId5" Type="http://schemas.openxmlformats.org/officeDocument/2006/relationships/image" Target="../media/image6.png"/></Relationships>
</file>

<file path=ppt/slides/_rels/slide30.xml.rels><?xml version="1.0" encoding="UTF-8" standalone="yes"?>
<Relationships xmlns="http://schemas.openxmlformats.org/package/2006/relationships"><Relationship Id="rId4"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3.png"/><Relationship Id="rId5" Type="http://schemas.openxmlformats.org/officeDocument/2006/relationships/image" Target="../media/image15.png"/></Relationships>
</file>

<file path=ppt/slides/_rels/slide31.xml.rels><?xml version="1.0" encoding="UTF-8" standalone="yes"?>
<Relationships xmlns="http://schemas.openxmlformats.org/package/2006/relationships"><Relationship Id="rId4"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3.png"/><Relationship Id="rId5" Type="http://schemas.openxmlformats.org/officeDocument/2006/relationships/image" Target="../media/image15.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3" Type="http://schemas.openxmlformats.org/officeDocument/2006/relationships/image" Target="../media/image1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3" Type="http://schemas.openxmlformats.org/officeDocument/2006/relationships/image" Target="../media/image1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3" Type="http://schemas.openxmlformats.org/officeDocument/2006/relationships/image" Target="../media/image1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3" Type="http://schemas.openxmlformats.org/officeDocument/2006/relationships/image" Target="../media/image1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3" Type="http://schemas.openxmlformats.org/officeDocument/2006/relationships/image" Target="../media/image1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3" Type="http://schemas.openxmlformats.org/officeDocument/2006/relationships/image" Target="../media/image1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3" Type="http://schemas.openxmlformats.org/officeDocument/2006/relationships/image" Target="../media/image1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3"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3" Type="http://schemas.openxmlformats.org/officeDocument/2006/relationships/image" Target="../media/image1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3" Type="http://schemas.openxmlformats.org/officeDocument/2006/relationships/image" Target="../media/image1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3" Type="http://schemas.openxmlformats.org/officeDocument/2006/relationships/image" Target="../media/image1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3" Type="http://schemas.openxmlformats.org/officeDocument/2006/relationships/image" Target="../media/image10.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3" Type="http://schemas.openxmlformats.org/officeDocument/2006/relationships/image" Target="../media/image10.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6" Type="http://schemas.openxmlformats.org/officeDocument/2006/relationships/image" Target="../media/image3.png"/><Relationship Id="rId4" Type="http://schemas.openxmlformats.org/officeDocument/2006/relationships/image" Target="../media/image5.jpeg"/><Relationship Id="rId1" Type="http://schemas.openxmlformats.org/officeDocument/2006/relationships/slideLayout" Target="../slideLayouts/slideLayout7.xml"/><Relationship Id="rId2" Type="http://schemas.openxmlformats.org/officeDocument/2006/relationships/notesSlide" Target="../notesSlides/notesSlide45.xml"/><Relationship Id="rId3" Type="http://schemas.openxmlformats.org/officeDocument/2006/relationships/image" Target="../media/image4.png"/><Relationship Id="rId5" Type="http://schemas.openxmlformats.org/officeDocument/2006/relationships/image" Target="../media/image6.png"/></Relationships>
</file>

<file path=ppt/slides/_rels/slide46.xml.rels><?xml version="1.0" encoding="UTF-8" standalone="yes"?>
<Relationships xmlns="http://schemas.openxmlformats.org/package/2006/relationships"><Relationship Id="rId4" Type="http://schemas.openxmlformats.org/officeDocument/2006/relationships/image" Target="../media/image5.jpeg"/><Relationship Id="rId1" Type="http://schemas.openxmlformats.org/officeDocument/2006/relationships/slideLayout" Target="../slideLayouts/slideLayout7.xml"/><Relationship Id="rId2" Type="http://schemas.openxmlformats.org/officeDocument/2006/relationships/notesSlide" Target="../notesSlides/notesSlide46.xml"/><Relationship Id="rId3" Type="http://schemas.openxmlformats.org/officeDocument/2006/relationships/image" Target="../media/image4.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3" Type="http://schemas.openxmlformats.org/officeDocument/2006/relationships/image" Target="../media/image1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48.xml"/><Relationship Id="rId3" Type="http://schemas.openxmlformats.org/officeDocument/2006/relationships/image" Target="../media/image19.jpe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3"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4"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8.jpe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3" Type="http://schemas.openxmlformats.org/officeDocument/2006/relationships/image" Target="../media/image1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3" Type="http://schemas.openxmlformats.org/officeDocument/2006/relationships/image" Target="../media/image1.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3"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6" Type="http://schemas.openxmlformats.org/officeDocument/2006/relationships/image" Target="../media/image3.png"/><Relationship Id="rId4" Type="http://schemas.openxmlformats.org/officeDocument/2006/relationships/image" Target="../media/image5.jpeg"/><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4.png"/><Relationship Id="rId5" Type="http://schemas.openxmlformats.org/officeDocument/2006/relationships/image" Target="../media/image6.png"/></Relationships>
</file>

<file path=ppt/slides/_rels/slide7.xml.rels><?xml version="1.0" encoding="UTF-8" standalone="yes"?>
<Relationships xmlns="http://schemas.openxmlformats.org/package/2006/relationships"><Relationship Id="rId6" Type="http://schemas.openxmlformats.org/officeDocument/2006/relationships/image" Target="../media/image3.png"/><Relationship Id="rId4" Type="http://schemas.openxmlformats.org/officeDocument/2006/relationships/image" Target="../media/image5.jpeg"/><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4.png"/><Relationship Id="rId5"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3"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3"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3"/>
          <p:cNvSpPr>
            <a:spLocks noChangeArrowheads="1"/>
          </p:cNvSpPr>
          <p:nvPr/>
        </p:nvSpPr>
        <p:spPr bwMode="auto">
          <a:xfrm>
            <a:off x="0" y="0"/>
            <a:ext cx="9144000" cy="5867400"/>
          </a:xfrm>
          <a:prstGeom prst="rect">
            <a:avLst/>
          </a:prstGeom>
          <a:solidFill>
            <a:srgbClr val="99D14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sz="1800">
              <a:latin typeface="Calibri" charset="0"/>
            </a:endParaRPr>
          </a:p>
        </p:txBody>
      </p:sp>
      <p:sp>
        <p:nvSpPr>
          <p:cNvPr id="14338" name="Rectangle 2"/>
          <p:cNvSpPr>
            <a:spLocks noGrp="1" noChangeArrowheads="1"/>
          </p:cNvSpPr>
          <p:nvPr>
            <p:ph type="ctrTitle"/>
          </p:nvPr>
        </p:nvSpPr>
        <p:spPr>
          <a:xfrm>
            <a:off x="685800" y="1497013"/>
            <a:ext cx="7772400" cy="1143000"/>
          </a:xfrm>
        </p:spPr>
        <p:txBody>
          <a:bodyPr anchor="t">
            <a:normAutofit fontScale="90000"/>
          </a:bodyPr>
          <a:lstStyle/>
          <a:p>
            <a:pPr algn="l" eaLnBrk="1" hangingPunct="1"/>
            <a:r>
              <a:rPr lang="en-US" sz="6700" b="1" dirty="0" smtClean="0">
                <a:latin typeface="InfoTextMedium-Roman" charset="0"/>
                <a:ea typeface="ＭＳ Ｐゴシック" charset="0"/>
                <a:cs typeface="InfoTextMedium-Roman" charset="0"/>
              </a:rPr>
              <a:t>Long live the </a:t>
            </a:r>
            <a:r>
              <a:rPr lang="en-US" sz="6700" b="1" dirty="0" smtClean="0">
                <a:solidFill>
                  <a:srgbClr val="F2F2F2"/>
                </a:solidFill>
                <a:latin typeface="InfoTextMedium-Roman" charset="0"/>
                <a:ea typeface="ＭＳ Ｐゴシック" charset="0"/>
                <a:cs typeface="InfoTextMedium-Roman" charset="0"/>
              </a:rPr>
              <a:t>audience</a:t>
            </a:r>
            <a:r>
              <a:rPr lang="en-US" sz="6700" b="1" dirty="0" smtClean="0">
                <a:latin typeface="InfoTextMedium-Roman" charset="0"/>
                <a:ea typeface="ＭＳ Ｐゴシック" charset="0"/>
                <a:cs typeface="InfoTextMedium-Roman" charset="0"/>
              </a:rPr>
              <a:t>!</a:t>
            </a:r>
            <a:r>
              <a:rPr lang="en-US" sz="5000" b="1" dirty="0" smtClean="0">
                <a:solidFill>
                  <a:srgbClr val="F2F2F2"/>
                </a:solidFill>
                <a:latin typeface="InfoTextMedium-Roman" charset="0"/>
                <a:ea typeface="ＭＳ Ｐゴシック" charset="0"/>
                <a:cs typeface="InfoTextMedium-Roman" charset="0"/>
              </a:rPr>
              <a:t/>
            </a:r>
            <a:br>
              <a:rPr lang="en-US" sz="5000" b="1" dirty="0" smtClean="0">
                <a:solidFill>
                  <a:srgbClr val="F2F2F2"/>
                </a:solidFill>
                <a:latin typeface="InfoTextMedium-Roman" charset="0"/>
                <a:ea typeface="ＭＳ Ｐゴシック" charset="0"/>
                <a:cs typeface="InfoTextMedium-Roman" charset="0"/>
              </a:rPr>
            </a:br>
            <a:r>
              <a:rPr lang="en-US" b="1" dirty="0" smtClean="0">
                <a:latin typeface="InfoTextMedium-Roman" charset="0"/>
                <a:ea typeface="ＭＳ Ｐゴシック" charset="0"/>
                <a:cs typeface="InfoTextMedium-Roman" charset="0"/>
              </a:rPr>
              <a:t/>
            </a:r>
            <a:br>
              <a:rPr lang="en-US" b="1" dirty="0" smtClean="0">
                <a:latin typeface="InfoTextMedium-Roman" charset="0"/>
                <a:ea typeface="ＭＳ Ｐゴシック" charset="0"/>
                <a:cs typeface="InfoTextMedium-Roman" charset="0"/>
              </a:rPr>
            </a:br>
            <a:r>
              <a:rPr lang="en-US" sz="3500" b="1" dirty="0" smtClean="0">
                <a:latin typeface="InfoTextMedium-Roman" charset="0"/>
                <a:ea typeface="ＭＳ Ｐゴシック" charset="0"/>
                <a:cs typeface="InfoTextMedium-Roman" charset="0"/>
              </a:rPr>
              <a:t>Jo </a:t>
            </a:r>
            <a:r>
              <a:rPr lang="en-US" sz="3500" b="1" dirty="0">
                <a:latin typeface="InfoTextMedium-Roman" charset="0"/>
                <a:ea typeface="ＭＳ Ｐゴシック" charset="0"/>
                <a:cs typeface="InfoTextMedium-Roman" charset="0"/>
              </a:rPr>
              <a:t>Taylor </a:t>
            </a:r>
            <a:br>
              <a:rPr lang="en-US" sz="3500" b="1" dirty="0">
                <a:latin typeface="InfoTextMedium-Roman" charset="0"/>
                <a:ea typeface="ＭＳ Ｐゴシック" charset="0"/>
                <a:cs typeface="InfoTextMedium-Roman" charset="0"/>
              </a:rPr>
            </a:br>
            <a:r>
              <a:rPr lang="en-US" sz="3500" b="1" dirty="0">
                <a:latin typeface="InfoTextMedium-Roman" charset="0"/>
                <a:ea typeface="ＭＳ Ｐゴシック" charset="0"/>
                <a:cs typeface="InfoTextMedium-Roman" charset="0"/>
              </a:rPr>
              <a:t>Consultant at Morris Hargreaves McIntyre</a:t>
            </a:r>
            <a:endParaRPr lang="en-US" sz="3500" dirty="0">
              <a:latin typeface="InfoTextMedium-Roman" charset="0"/>
              <a:ea typeface="ＭＳ Ｐゴシック" charset="0"/>
              <a:cs typeface="InfoTextMedium-Roman" charset="0"/>
            </a:endParaRPr>
          </a:p>
        </p:txBody>
      </p:sp>
      <p:pic>
        <p:nvPicPr>
          <p:cNvPr id="14339" name="Picture 9" descr="MHMfulltextblackoutfu#5E5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6488" y="5949950"/>
            <a:ext cx="5173662"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170568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0644" name="Object 2"/>
          <p:cNvGraphicFramePr>
            <a:graphicFrameLocks noChangeAspect="1"/>
          </p:cNvGraphicFramePr>
          <p:nvPr/>
        </p:nvGraphicFramePr>
        <p:xfrm>
          <a:off x="1571625" y="304800"/>
          <a:ext cx="5854700" cy="6096000"/>
        </p:xfrm>
        <a:graphic>
          <a:graphicData uri="http://schemas.openxmlformats.org/presentationml/2006/ole">
            <mc:AlternateContent xmlns:mc="http://schemas.openxmlformats.org/markup-compatibility/2006">
              <mc:Choice xmlns:v="urn:schemas-microsoft-com:vml" Requires="v">
                <p:oleObj spid="_x0000_s16423" name="Document" r:id="rId4" imgW="1993900" imgH="2082800" progId="Word.Document.8">
                  <p:embed/>
                </p:oleObj>
              </mc:Choice>
              <mc:Fallback>
                <p:oleObj name="Document" r:id="rId4" imgW="1993900" imgH="2082800"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71625" y="304800"/>
                        <a:ext cx="5854700" cy="6096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pic>
        <p:nvPicPr>
          <p:cNvPr id="57346" name="Picture 3" descr="arrows.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772400" y="6276975"/>
            <a:ext cx="10668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6041081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a:xfrm>
            <a:off x="1181100" y="1206500"/>
            <a:ext cx="6959600" cy="3352800"/>
          </a:xfrm>
        </p:spPr>
        <p:txBody>
          <a:bodyPr>
            <a:noAutofit/>
          </a:bodyPr>
          <a:lstStyle/>
          <a:p>
            <a:pPr algn="l" eaLnBrk="1" hangingPunct="1"/>
            <a:r>
              <a:rPr lang="en-GB" sz="8000" b="1" dirty="0" smtClean="0">
                <a:solidFill>
                  <a:srgbClr val="FF6600"/>
                </a:solidFill>
                <a:latin typeface="InfoTextBook-Roman" charset="0"/>
                <a:ea typeface="ＭＳ Ｐゴシック" charset="0"/>
                <a:cs typeface="InfoTextBook-Roman" charset="0"/>
              </a:rPr>
              <a:t>Programming by </a:t>
            </a:r>
            <a:r>
              <a:rPr lang="en-GB" sz="8000" b="1" dirty="0" smtClean="0">
                <a:latin typeface="InfoTextBook-Roman" charset="0"/>
                <a:ea typeface="ＭＳ Ｐゴシック" charset="0"/>
                <a:cs typeface="InfoTextBook-Roman" charset="0"/>
              </a:rPr>
              <a:t>numbers</a:t>
            </a:r>
            <a:endParaRPr lang="en-US" sz="8000" dirty="0">
              <a:latin typeface="InfoTextBook-Roman" charset="0"/>
              <a:ea typeface="ＭＳ Ｐゴシック" charset="0"/>
              <a:cs typeface="InfoTextBook-Roman" charset="0"/>
            </a:endParaRPr>
          </a:p>
        </p:txBody>
      </p:sp>
      <p:pic>
        <p:nvPicPr>
          <p:cNvPr id="20483" name="Picture 11"/>
          <p:cNvPicPr>
            <a:picLocks noChangeAspect="1" noChangeArrowheads="1"/>
          </p:cNvPicPr>
          <p:nvPr/>
        </p:nvPicPr>
        <p:blipFill>
          <a:blip r:embed="rId3">
            <a:extLst>
              <a:ext uri="{28A0092B-C50C-407E-A947-70E740481C1C}">
                <a14:useLocalDpi xmlns:a14="http://schemas.microsoft.com/office/drawing/2010/main" val="0"/>
              </a:ext>
            </a:extLst>
          </a:blip>
          <a:srcRect l="78554" t="35327" r="7516" b="46181"/>
          <a:stretch>
            <a:fillRect/>
          </a:stretch>
        </p:blipFill>
        <p:spPr bwMode="auto">
          <a:xfrm>
            <a:off x="7596188" y="6021388"/>
            <a:ext cx="1243012"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Picture 11"/>
          <p:cNvPicPr>
            <a:picLocks noChangeAspect="1" noChangeArrowheads="1"/>
          </p:cNvPicPr>
          <p:nvPr/>
        </p:nvPicPr>
        <p:blipFill>
          <a:blip r:embed="rId3">
            <a:extLst>
              <a:ext uri="{28A0092B-C50C-407E-A947-70E740481C1C}">
                <a14:useLocalDpi xmlns:a14="http://schemas.microsoft.com/office/drawing/2010/main" val="0"/>
              </a:ext>
            </a:extLst>
          </a:blip>
          <a:srcRect l="78554" t="35327" r="7516" b="46181"/>
          <a:stretch>
            <a:fillRect/>
          </a:stretch>
        </p:blipFill>
        <p:spPr bwMode="auto">
          <a:xfrm>
            <a:off x="7500938" y="5949950"/>
            <a:ext cx="1338262"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87672426"/>
      </p:ext>
    </p:extLst>
  </p:cSld>
  <p:clrMapOvr>
    <a:masterClrMapping/>
  </p:clrMapOvr>
  <p:transition xmlns:p14="http://schemas.microsoft.com/office/powerpoint/2010/main" spd="slow" advClick="0"/>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a:xfrm>
            <a:off x="1181100" y="1206500"/>
            <a:ext cx="6959600" cy="3352800"/>
          </a:xfrm>
        </p:spPr>
        <p:txBody>
          <a:bodyPr>
            <a:noAutofit/>
          </a:bodyPr>
          <a:lstStyle/>
          <a:p>
            <a:pPr algn="l" eaLnBrk="1" hangingPunct="1"/>
            <a:r>
              <a:rPr lang="en-US" sz="8000" b="1" dirty="0" smtClean="0">
                <a:latin typeface="InfoTextBook-Roman" charset="0"/>
                <a:ea typeface="ＭＳ Ｐゴシック" charset="0"/>
                <a:cs typeface="InfoTextBook-Roman" charset="0"/>
              </a:rPr>
              <a:t>Marketing tail </a:t>
            </a:r>
            <a:r>
              <a:rPr lang="en-US" sz="8000" b="1" dirty="0" smtClean="0">
                <a:solidFill>
                  <a:srgbClr val="FF6600"/>
                </a:solidFill>
                <a:latin typeface="InfoTextBook-Roman" charset="0"/>
                <a:ea typeface="ＭＳ Ｐゴシック" charset="0"/>
                <a:cs typeface="InfoTextBook-Roman" charset="0"/>
              </a:rPr>
              <a:t>wagging </a:t>
            </a:r>
            <a:br>
              <a:rPr lang="en-US" sz="8000" b="1" dirty="0" smtClean="0">
                <a:solidFill>
                  <a:srgbClr val="FF6600"/>
                </a:solidFill>
                <a:latin typeface="InfoTextBook-Roman" charset="0"/>
                <a:ea typeface="ＭＳ Ｐゴシック" charset="0"/>
                <a:cs typeface="InfoTextBook-Roman" charset="0"/>
              </a:rPr>
            </a:br>
            <a:r>
              <a:rPr lang="en-US" sz="8000" b="1" dirty="0" smtClean="0">
                <a:solidFill>
                  <a:srgbClr val="FF6600"/>
                </a:solidFill>
                <a:latin typeface="InfoTextBook-Roman" charset="0"/>
                <a:ea typeface="ＭＳ Ｐゴシック" charset="0"/>
                <a:cs typeface="InfoTextBook-Roman" charset="0"/>
              </a:rPr>
              <a:t>the artistic dog?</a:t>
            </a:r>
            <a:endParaRPr lang="en-US" sz="8000" dirty="0">
              <a:latin typeface="InfoTextBook-Roman" charset="0"/>
              <a:ea typeface="ＭＳ Ｐゴシック" charset="0"/>
              <a:cs typeface="InfoTextBook-Roman" charset="0"/>
            </a:endParaRPr>
          </a:p>
        </p:txBody>
      </p:sp>
      <p:pic>
        <p:nvPicPr>
          <p:cNvPr id="20483" name="Picture 11"/>
          <p:cNvPicPr>
            <a:picLocks noChangeAspect="1" noChangeArrowheads="1"/>
          </p:cNvPicPr>
          <p:nvPr/>
        </p:nvPicPr>
        <p:blipFill>
          <a:blip r:embed="rId3">
            <a:extLst>
              <a:ext uri="{28A0092B-C50C-407E-A947-70E740481C1C}">
                <a14:useLocalDpi xmlns:a14="http://schemas.microsoft.com/office/drawing/2010/main" val="0"/>
              </a:ext>
            </a:extLst>
          </a:blip>
          <a:srcRect l="78554" t="35327" r="7516" b="46181"/>
          <a:stretch>
            <a:fillRect/>
          </a:stretch>
        </p:blipFill>
        <p:spPr bwMode="auto">
          <a:xfrm>
            <a:off x="7596188" y="6021388"/>
            <a:ext cx="1243012"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Picture 11"/>
          <p:cNvPicPr>
            <a:picLocks noChangeAspect="1" noChangeArrowheads="1"/>
          </p:cNvPicPr>
          <p:nvPr/>
        </p:nvPicPr>
        <p:blipFill>
          <a:blip r:embed="rId3">
            <a:extLst>
              <a:ext uri="{28A0092B-C50C-407E-A947-70E740481C1C}">
                <a14:useLocalDpi xmlns:a14="http://schemas.microsoft.com/office/drawing/2010/main" val="0"/>
              </a:ext>
            </a:extLst>
          </a:blip>
          <a:srcRect l="78554" t="35327" r="7516" b="46181"/>
          <a:stretch>
            <a:fillRect/>
          </a:stretch>
        </p:blipFill>
        <p:spPr bwMode="auto">
          <a:xfrm>
            <a:off x="7500938" y="5949950"/>
            <a:ext cx="1338262"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77629272"/>
      </p:ext>
    </p:extLst>
  </p:cSld>
  <p:clrMapOvr>
    <a:masterClrMapping/>
  </p:clrMapOvr>
  <p:transition xmlns:p14="http://schemas.microsoft.com/office/powerpoint/2010/main" spd="slow" advClick="0"/>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ChangeArrowheads="1"/>
          </p:cNvSpPr>
          <p:nvPr>
            <p:ph type="title"/>
          </p:nvPr>
        </p:nvSpPr>
        <p:spPr>
          <a:xfrm>
            <a:off x="4356100" y="609600"/>
            <a:ext cx="4102100" cy="1143000"/>
          </a:xfrm>
        </p:spPr>
        <p:txBody>
          <a:bodyPr/>
          <a:lstStyle/>
          <a:p>
            <a:r>
              <a:rPr lang="en-US" b="1">
                <a:latin typeface="Arial" charset="0"/>
                <a:ea typeface="ＭＳ Ｐゴシック" charset="0"/>
              </a:rPr>
              <a:t>1997</a:t>
            </a:r>
            <a:endParaRPr lang="en-US">
              <a:latin typeface="Arial" charset="0"/>
              <a:ea typeface="ＭＳ Ｐゴシック" charset="0"/>
            </a:endParaRPr>
          </a:p>
        </p:txBody>
      </p:sp>
      <p:pic>
        <p:nvPicPr>
          <p:cNvPr id="3686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113" y="-26988"/>
            <a:ext cx="4922838" cy="6950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TextBox 3"/>
          <p:cNvSpPr txBox="1">
            <a:spLocks noChangeArrowheads="1"/>
          </p:cNvSpPr>
          <p:nvPr/>
        </p:nvSpPr>
        <p:spPr bwMode="auto">
          <a:xfrm>
            <a:off x="4572000" y="2560638"/>
            <a:ext cx="4103688"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3200" b="1">
                <a:cs typeface="Arial" charset="0"/>
              </a:rPr>
              <a:t>Don’t thank me until you</a:t>
            </a:r>
            <a:r>
              <a:rPr lang="fr-FR" sz="3200" b="1">
                <a:cs typeface="Arial" charset="0"/>
              </a:rPr>
              <a:t>’</a:t>
            </a:r>
            <a:r>
              <a:rPr lang="en-US" altLang="ja-JP" sz="3200" b="1">
                <a:cs typeface="Arial" charset="0"/>
              </a:rPr>
              <a:t>ve read the small print</a:t>
            </a:r>
          </a:p>
          <a:p>
            <a:endParaRPr lang="en-US">
              <a:cs typeface="Arial" charset="0"/>
            </a:endParaRPr>
          </a:p>
          <a:p>
            <a:endParaRPr lang="en-US"/>
          </a:p>
        </p:txBody>
      </p:sp>
      <p:pic>
        <p:nvPicPr>
          <p:cNvPr id="36868" name="Picture 11"/>
          <p:cNvPicPr>
            <a:picLocks noChangeAspect="1" noChangeArrowheads="1"/>
          </p:cNvPicPr>
          <p:nvPr/>
        </p:nvPicPr>
        <p:blipFill>
          <a:blip r:embed="rId4">
            <a:extLst>
              <a:ext uri="{28A0092B-C50C-407E-A947-70E740481C1C}">
                <a14:useLocalDpi xmlns:a14="http://schemas.microsoft.com/office/drawing/2010/main" val="0"/>
              </a:ext>
            </a:extLst>
          </a:blip>
          <a:srcRect l="78554" t="35327" r="7516" b="46181"/>
          <a:stretch>
            <a:fillRect/>
          </a:stretch>
        </p:blipFill>
        <p:spPr bwMode="auto">
          <a:xfrm>
            <a:off x="7524750" y="6021388"/>
            <a:ext cx="1243013"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9" name="Picture 11"/>
          <p:cNvPicPr>
            <a:picLocks noChangeAspect="1" noChangeArrowheads="1"/>
          </p:cNvPicPr>
          <p:nvPr/>
        </p:nvPicPr>
        <p:blipFill>
          <a:blip r:embed="rId4">
            <a:extLst>
              <a:ext uri="{28A0092B-C50C-407E-A947-70E740481C1C}">
                <a14:useLocalDpi xmlns:a14="http://schemas.microsoft.com/office/drawing/2010/main" val="0"/>
              </a:ext>
            </a:extLst>
          </a:blip>
          <a:srcRect l="78554" t="35327" r="7516" b="46181"/>
          <a:stretch>
            <a:fillRect/>
          </a:stretch>
        </p:blipFill>
        <p:spPr bwMode="auto">
          <a:xfrm>
            <a:off x="7500938" y="5876925"/>
            <a:ext cx="1338262"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4946731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anim calcmode="lin" valueType="num">
                                      <p:cBhvr additive="base">
                                        <p:cTn id="7" dur="500" fill="hold"/>
                                        <p:tgtEl>
                                          <p:spTgt spid="3686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686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ChangeArrowheads="1"/>
          </p:cNvSpPr>
          <p:nvPr>
            <p:ph type="title"/>
          </p:nvPr>
        </p:nvSpPr>
        <p:spPr/>
        <p:txBody>
          <a:bodyPr/>
          <a:lstStyle/>
          <a:p>
            <a:r>
              <a:rPr lang="en-US" b="1">
                <a:latin typeface="Arial" charset="0"/>
                <a:ea typeface="ＭＳ Ｐゴシック" charset="0"/>
              </a:rPr>
              <a:t>2004</a:t>
            </a:r>
            <a:endParaRPr lang="en-US">
              <a:latin typeface="Arial" charset="0"/>
              <a:ea typeface="ＭＳ Ｐゴシック" charset="0"/>
            </a:endParaRPr>
          </a:p>
        </p:txBody>
      </p:sp>
      <p:sp>
        <p:nvSpPr>
          <p:cNvPr id="249859" name="Rectangle 3"/>
          <p:cNvSpPr>
            <a:spLocks noChangeArrowheads="1"/>
          </p:cNvSpPr>
          <p:nvPr/>
        </p:nvSpPr>
        <p:spPr bwMode="auto">
          <a:xfrm>
            <a:off x="611188" y="2565400"/>
            <a:ext cx="8153400" cy="1154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20000"/>
              </a:spcBef>
              <a:defRPr/>
            </a:pPr>
            <a:r>
              <a:rPr lang="en-US" sz="4500" b="1" dirty="0">
                <a:solidFill>
                  <a:srgbClr val="FF6600"/>
                </a:solidFill>
              </a:rPr>
              <a:t>Art for art’s sake</a:t>
            </a:r>
          </a:p>
          <a:p>
            <a:pPr>
              <a:defRPr/>
            </a:pPr>
            <a:endParaRPr lang="en-US" dirty="0">
              <a:latin typeface="Times" charset="0"/>
            </a:endParaRPr>
          </a:p>
        </p:txBody>
      </p:sp>
      <p:sp>
        <p:nvSpPr>
          <p:cNvPr id="4" name="Rectangle 6"/>
          <p:cNvSpPr>
            <a:spLocks noChangeArrowheads="1"/>
          </p:cNvSpPr>
          <p:nvPr/>
        </p:nvSpPr>
        <p:spPr bwMode="auto">
          <a:xfrm>
            <a:off x="685800" y="4632325"/>
            <a:ext cx="8153400" cy="893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20000"/>
              </a:spcBef>
              <a:defRPr/>
            </a:pPr>
            <a:r>
              <a:rPr lang="en-US" sz="2800" dirty="0"/>
              <a:t>Tessa </a:t>
            </a:r>
            <a:r>
              <a:rPr lang="en-US" sz="2800" dirty="0" err="1"/>
              <a:t>Jowell</a:t>
            </a:r>
            <a:endParaRPr lang="en-US" sz="2800" dirty="0"/>
          </a:p>
          <a:p>
            <a:pPr algn="ctr">
              <a:defRPr/>
            </a:pPr>
            <a:endParaRPr lang="en-US" dirty="0">
              <a:latin typeface="Times" charset="0"/>
            </a:endParaRPr>
          </a:p>
        </p:txBody>
      </p:sp>
      <p:pic>
        <p:nvPicPr>
          <p:cNvPr id="38916" name="Picture 11"/>
          <p:cNvPicPr>
            <a:picLocks noChangeAspect="1" noChangeArrowheads="1"/>
          </p:cNvPicPr>
          <p:nvPr/>
        </p:nvPicPr>
        <p:blipFill>
          <a:blip r:embed="rId3">
            <a:extLst>
              <a:ext uri="{28A0092B-C50C-407E-A947-70E740481C1C}">
                <a14:useLocalDpi xmlns:a14="http://schemas.microsoft.com/office/drawing/2010/main" val="0"/>
              </a:ext>
            </a:extLst>
          </a:blip>
          <a:srcRect l="78554" t="35327" r="7516" b="46181"/>
          <a:stretch>
            <a:fillRect/>
          </a:stretch>
        </p:blipFill>
        <p:spPr bwMode="auto">
          <a:xfrm>
            <a:off x="7596188" y="6021388"/>
            <a:ext cx="1243012"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7" name="Picture 11"/>
          <p:cNvPicPr>
            <a:picLocks noChangeAspect="1" noChangeArrowheads="1"/>
          </p:cNvPicPr>
          <p:nvPr/>
        </p:nvPicPr>
        <p:blipFill>
          <a:blip r:embed="rId3">
            <a:extLst>
              <a:ext uri="{28A0092B-C50C-407E-A947-70E740481C1C}">
                <a14:useLocalDpi xmlns:a14="http://schemas.microsoft.com/office/drawing/2010/main" val="0"/>
              </a:ext>
            </a:extLst>
          </a:blip>
          <a:srcRect l="78554" t="35327" r="7516" b="46181"/>
          <a:stretch>
            <a:fillRect/>
          </a:stretch>
        </p:blipFill>
        <p:spPr bwMode="auto">
          <a:xfrm>
            <a:off x="7500938" y="5949950"/>
            <a:ext cx="1338262"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1734648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ChangeArrowheads="1"/>
          </p:cNvSpPr>
          <p:nvPr>
            <p:ph type="body" idx="1"/>
          </p:nvPr>
        </p:nvSpPr>
        <p:spPr>
          <a:xfrm>
            <a:off x="762000" y="1412875"/>
            <a:ext cx="7848600" cy="2895600"/>
          </a:xfrm>
        </p:spPr>
        <p:txBody>
          <a:bodyPr>
            <a:noAutofit/>
          </a:bodyPr>
          <a:lstStyle/>
          <a:p>
            <a:pPr algn="ctr">
              <a:buFontTx/>
              <a:buNone/>
            </a:pPr>
            <a:r>
              <a:rPr lang="en-GB" sz="3700" dirty="0">
                <a:latin typeface="InfoTextBook-Italic"/>
                <a:ea typeface="ＭＳ Ｐゴシック" charset="0"/>
                <a:cs typeface="InfoTextBook-Italic"/>
              </a:rPr>
              <a:t>“Giving everyone the possibility of benefiting from what complex culture has to offer: an understanding of, an engagement with and the satisfying of the deepest of human needs”</a:t>
            </a:r>
          </a:p>
          <a:p>
            <a:pPr algn="ctr">
              <a:buFontTx/>
              <a:buNone/>
            </a:pPr>
            <a:endParaRPr lang="en-GB" sz="3700" dirty="0">
              <a:latin typeface="Arial" charset="0"/>
              <a:ea typeface="ＭＳ Ｐゴシック" charset="0"/>
            </a:endParaRPr>
          </a:p>
        </p:txBody>
      </p:sp>
      <p:sp>
        <p:nvSpPr>
          <p:cNvPr id="250883" name="Rectangle 3"/>
          <p:cNvSpPr>
            <a:spLocks noChangeArrowheads="1"/>
          </p:cNvSpPr>
          <p:nvPr/>
        </p:nvSpPr>
        <p:spPr bwMode="auto">
          <a:xfrm>
            <a:off x="152400" y="5175250"/>
            <a:ext cx="8153400"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r" eaLnBrk="1" hangingPunct="1">
              <a:spcBef>
                <a:spcPct val="20000"/>
              </a:spcBef>
              <a:defRPr/>
            </a:pPr>
            <a:r>
              <a:rPr lang="en-US" sz="2000" dirty="0">
                <a:latin typeface="InfoTextBookTf-Roman"/>
                <a:cs typeface="InfoTextBookTf-Roman"/>
              </a:rPr>
              <a:t>Tessa </a:t>
            </a:r>
            <a:r>
              <a:rPr lang="en-US" sz="2000" dirty="0" err="1">
                <a:latin typeface="InfoTextBookTf-Roman"/>
                <a:cs typeface="InfoTextBookTf-Roman"/>
              </a:rPr>
              <a:t>Jowell</a:t>
            </a:r>
            <a:r>
              <a:rPr lang="en-US" sz="2000" dirty="0">
                <a:latin typeface="InfoTextBookTf-Roman"/>
                <a:cs typeface="InfoTextBookTf-Roman"/>
              </a:rPr>
              <a:t>, Government and the Value of Culture, May 2004</a:t>
            </a:r>
          </a:p>
          <a:p>
            <a:pPr algn="r">
              <a:defRPr/>
            </a:pPr>
            <a:endParaRPr lang="en-US" dirty="0">
              <a:latin typeface="Times" charset="0"/>
            </a:endParaRPr>
          </a:p>
        </p:txBody>
      </p:sp>
      <p:pic>
        <p:nvPicPr>
          <p:cNvPr id="40963" name="Picture 11"/>
          <p:cNvPicPr>
            <a:picLocks noChangeAspect="1" noChangeArrowheads="1"/>
          </p:cNvPicPr>
          <p:nvPr/>
        </p:nvPicPr>
        <p:blipFill>
          <a:blip r:embed="rId3">
            <a:extLst>
              <a:ext uri="{28A0092B-C50C-407E-A947-70E740481C1C}">
                <a14:useLocalDpi xmlns:a14="http://schemas.microsoft.com/office/drawing/2010/main" val="0"/>
              </a:ext>
            </a:extLst>
          </a:blip>
          <a:srcRect l="78554" t="35327" r="7516" b="46181"/>
          <a:stretch>
            <a:fillRect/>
          </a:stretch>
        </p:blipFill>
        <p:spPr bwMode="auto">
          <a:xfrm>
            <a:off x="7524750" y="5984875"/>
            <a:ext cx="1243013"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982890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TextBox 1"/>
          <p:cNvSpPr txBox="1">
            <a:spLocks noChangeArrowheads="1"/>
          </p:cNvSpPr>
          <p:nvPr/>
        </p:nvSpPr>
        <p:spPr bwMode="auto">
          <a:xfrm>
            <a:off x="1250951" y="1978025"/>
            <a:ext cx="7588249"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8000" b="1" dirty="0" smtClean="0">
                <a:solidFill>
                  <a:srgbClr val="FF6600"/>
                </a:solidFill>
                <a:latin typeface="InfoTextBook-Roman"/>
                <a:cs typeface="InfoTextBook-Roman"/>
              </a:rPr>
              <a:t>The </a:t>
            </a:r>
            <a:r>
              <a:rPr lang="en-US" sz="8000" b="1" dirty="0" smtClean="0">
                <a:latin typeface="InfoTextBook-Roman"/>
                <a:cs typeface="InfoTextBook-Roman"/>
              </a:rPr>
              <a:t>intrinsic impact</a:t>
            </a:r>
            <a:r>
              <a:rPr lang="en-US" sz="8000" b="1" dirty="0" smtClean="0">
                <a:solidFill>
                  <a:srgbClr val="FF6600"/>
                </a:solidFill>
                <a:latin typeface="InfoTextBook-Roman"/>
                <a:cs typeface="InfoTextBook-Roman"/>
              </a:rPr>
              <a:t> of art</a:t>
            </a:r>
            <a:endParaRPr lang="en-US" sz="8000" b="1" dirty="0">
              <a:solidFill>
                <a:srgbClr val="FF6600"/>
              </a:solidFill>
              <a:latin typeface="InfoTextBook-Roman"/>
              <a:cs typeface="InfoTextBook-Roman"/>
            </a:endParaRPr>
          </a:p>
        </p:txBody>
      </p:sp>
      <p:pic>
        <p:nvPicPr>
          <p:cNvPr id="172034" name="Picture 11"/>
          <p:cNvPicPr>
            <a:picLocks noChangeAspect="1" noChangeArrowheads="1"/>
          </p:cNvPicPr>
          <p:nvPr/>
        </p:nvPicPr>
        <p:blipFill>
          <a:blip r:embed="rId3">
            <a:extLst>
              <a:ext uri="{28A0092B-C50C-407E-A947-70E740481C1C}">
                <a14:useLocalDpi xmlns:a14="http://schemas.microsoft.com/office/drawing/2010/main" val="0"/>
              </a:ext>
            </a:extLst>
          </a:blip>
          <a:srcRect l="78554" t="35327" r="7516" b="46181"/>
          <a:stretch>
            <a:fillRect/>
          </a:stretch>
        </p:blipFill>
        <p:spPr bwMode="auto">
          <a:xfrm>
            <a:off x="7596188" y="5984875"/>
            <a:ext cx="1243012"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870686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TextBox 1"/>
          <p:cNvSpPr txBox="1">
            <a:spLocks noChangeArrowheads="1"/>
          </p:cNvSpPr>
          <p:nvPr/>
        </p:nvSpPr>
        <p:spPr bwMode="auto">
          <a:xfrm>
            <a:off x="1250951" y="1978025"/>
            <a:ext cx="7588249"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8000" b="1" dirty="0" smtClean="0">
                <a:latin typeface="InfoTextBook-Roman"/>
                <a:cs typeface="InfoTextBook-Roman"/>
              </a:rPr>
              <a:t>Relationships </a:t>
            </a:r>
            <a:r>
              <a:rPr lang="en-US" sz="8000" b="1" dirty="0" smtClean="0">
                <a:solidFill>
                  <a:srgbClr val="FF6600"/>
                </a:solidFill>
                <a:latin typeface="InfoTextBook-Roman"/>
                <a:cs typeface="InfoTextBook-Roman"/>
              </a:rPr>
              <a:t>not transactions</a:t>
            </a:r>
            <a:endParaRPr lang="en-US" sz="8000" b="1" dirty="0">
              <a:solidFill>
                <a:srgbClr val="FF6600"/>
              </a:solidFill>
              <a:latin typeface="InfoTextBook-Roman"/>
              <a:cs typeface="InfoTextBook-Roman"/>
            </a:endParaRPr>
          </a:p>
        </p:txBody>
      </p:sp>
      <p:pic>
        <p:nvPicPr>
          <p:cNvPr id="172034" name="Picture 11"/>
          <p:cNvPicPr>
            <a:picLocks noChangeAspect="1" noChangeArrowheads="1"/>
          </p:cNvPicPr>
          <p:nvPr/>
        </p:nvPicPr>
        <p:blipFill>
          <a:blip r:embed="rId3">
            <a:extLst>
              <a:ext uri="{28A0092B-C50C-407E-A947-70E740481C1C}">
                <a14:useLocalDpi xmlns:a14="http://schemas.microsoft.com/office/drawing/2010/main" val="0"/>
              </a:ext>
            </a:extLst>
          </a:blip>
          <a:srcRect l="78554" t="35327" r="7516" b="46181"/>
          <a:stretch>
            <a:fillRect/>
          </a:stretch>
        </p:blipFill>
        <p:spPr bwMode="auto">
          <a:xfrm>
            <a:off x="7596188" y="5984875"/>
            <a:ext cx="1243012"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70235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ChangeArrowheads="1"/>
          </p:cNvSpPr>
          <p:nvPr/>
        </p:nvSpPr>
        <p:spPr bwMode="auto">
          <a:xfrm>
            <a:off x="1066800" y="950913"/>
            <a:ext cx="7221538"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US" sz="3600" b="1" dirty="0">
                <a:solidFill>
                  <a:srgbClr val="FF6E00"/>
                </a:solidFill>
                <a:latin typeface="InfoTextRegular-Roman" charset="0"/>
              </a:rPr>
              <a:t>Box Office </a:t>
            </a:r>
            <a:r>
              <a:rPr lang="en-US" sz="3600" b="1" dirty="0">
                <a:latin typeface="InfoTextRegular-Roman" charset="0"/>
              </a:rPr>
              <a:t>holds detailed information  </a:t>
            </a:r>
          </a:p>
          <a:p>
            <a:pPr>
              <a:defRPr/>
            </a:pPr>
            <a:endParaRPr lang="en-US" sz="1800" b="1" dirty="0">
              <a:latin typeface="InfoTextRegular-Roman" charset="0"/>
            </a:endParaRPr>
          </a:p>
          <a:p>
            <a:pPr marL="571500" indent="-571500">
              <a:buFont typeface="Arial"/>
              <a:buChar char="•"/>
              <a:defRPr/>
            </a:pPr>
            <a:r>
              <a:rPr lang="en-US" sz="3600" b="1" dirty="0">
                <a:latin typeface="InfoTextRegular-Roman" charset="0"/>
              </a:rPr>
              <a:t>Performances selected, </a:t>
            </a:r>
          </a:p>
          <a:p>
            <a:pPr marL="571500" indent="-571500">
              <a:buFont typeface="Arial"/>
              <a:buChar char="•"/>
              <a:defRPr/>
            </a:pPr>
            <a:r>
              <a:rPr lang="en-US" sz="3600" b="1" dirty="0" smtClean="0">
                <a:latin typeface="InfoTextRegular-Roman" charset="0"/>
              </a:rPr>
              <a:t>Art forms </a:t>
            </a:r>
            <a:r>
              <a:rPr lang="en-US" sz="3600" b="1" dirty="0">
                <a:latin typeface="InfoTextRegular-Roman" charset="0"/>
              </a:rPr>
              <a:t>preferred,</a:t>
            </a:r>
          </a:p>
          <a:p>
            <a:pPr marL="571500" indent="-571500">
              <a:buFont typeface="Arial"/>
              <a:buChar char="•"/>
              <a:defRPr/>
            </a:pPr>
            <a:r>
              <a:rPr lang="en-US" sz="3600" b="1" dirty="0">
                <a:latin typeface="InfoTextRegular-Roman" charset="0"/>
              </a:rPr>
              <a:t>seat choices, </a:t>
            </a:r>
          </a:p>
          <a:p>
            <a:pPr marL="571500" indent="-571500">
              <a:buFont typeface="Arial"/>
              <a:buChar char="•"/>
              <a:defRPr/>
            </a:pPr>
            <a:r>
              <a:rPr lang="en-US" sz="3600" b="1" dirty="0">
                <a:latin typeface="InfoTextRegular-Roman" charset="0"/>
              </a:rPr>
              <a:t>frequency, party size, </a:t>
            </a:r>
          </a:p>
          <a:p>
            <a:pPr marL="571500" indent="-571500">
              <a:buFont typeface="Arial"/>
              <a:buChar char="•"/>
              <a:defRPr/>
            </a:pPr>
            <a:r>
              <a:rPr lang="en-US" sz="3600" b="1" dirty="0">
                <a:latin typeface="InfoTextRegular-Roman" charset="0"/>
              </a:rPr>
              <a:t>spend,</a:t>
            </a:r>
          </a:p>
          <a:p>
            <a:pPr marL="571500" indent="-571500">
              <a:buFont typeface="Arial"/>
              <a:buChar char="•"/>
              <a:defRPr/>
            </a:pPr>
            <a:r>
              <a:rPr lang="en-US" sz="3600" b="1" dirty="0">
                <a:latin typeface="InfoTextRegular-Roman" charset="0"/>
              </a:rPr>
              <a:t>planning horizons, </a:t>
            </a:r>
          </a:p>
          <a:p>
            <a:pPr marL="571500" indent="-571500">
              <a:buFont typeface="Arial"/>
              <a:buChar char="•"/>
              <a:defRPr/>
            </a:pPr>
            <a:r>
              <a:rPr lang="en-US" sz="3600" b="1" dirty="0">
                <a:latin typeface="InfoTextRegular-Roman" charset="0"/>
              </a:rPr>
              <a:t>geography…</a:t>
            </a:r>
          </a:p>
          <a:p>
            <a:pPr>
              <a:defRPr/>
            </a:pPr>
            <a:endParaRPr lang="en-US" sz="1800" b="1" dirty="0">
              <a:latin typeface="InfoTextRegular-Roman" charset="0"/>
            </a:endParaRPr>
          </a:p>
          <a:p>
            <a:pPr>
              <a:defRPr/>
            </a:pPr>
            <a:r>
              <a:rPr lang="en-US" sz="3600" b="1" dirty="0">
                <a:latin typeface="InfoTextRegular-Roman" charset="0"/>
              </a:rPr>
              <a:t>It </a:t>
            </a:r>
            <a:r>
              <a:rPr lang="en-US" sz="3600" b="1" dirty="0">
                <a:solidFill>
                  <a:srgbClr val="FF6600"/>
                </a:solidFill>
                <a:latin typeface="InfoTextRegular-Roman" charset="0"/>
              </a:rPr>
              <a:t>describes</a:t>
            </a:r>
            <a:r>
              <a:rPr lang="en-US" sz="3600" b="1" dirty="0">
                <a:latin typeface="InfoTextRegular-Roman" charset="0"/>
              </a:rPr>
              <a:t> current </a:t>
            </a:r>
            <a:r>
              <a:rPr lang="en-US" sz="3600" b="1" dirty="0" err="1">
                <a:latin typeface="InfoTextRegular-Roman" charset="0"/>
              </a:rPr>
              <a:t>behaviour</a:t>
            </a:r>
            <a:endParaRPr lang="en-US" sz="3600" b="1" dirty="0">
              <a:latin typeface="InfoTextRegular-Roman" charset="0"/>
            </a:endParaRPr>
          </a:p>
        </p:txBody>
      </p:sp>
      <p:pic>
        <p:nvPicPr>
          <p:cNvPr id="34818" name="Picture 11"/>
          <p:cNvPicPr>
            <a:picLocks noChangeAspect="1" noChangeArrowheads="1"/>
          </p:cNvPicPr>
          <p:nvPr/>
        </p:nvPicPr>
        <p:blipFill>
          <a:blip r:embed="rId3">
            <a:extLst>
              <a:ext uri="{28A0092B-C50C-407E-A947-70E740481C1C}">
                <a14:useLocalDpi xmlns:a14="http://schemas.microsoft.com/office/drawing/2010/main" val="0"/>
              </a:ext>
            </a:extLst>
          </a:blip>
          <a:srcRect l="78554" t="35327" r="7516" b="46181"/>
          <a:stretch>
            <a:fillRect/>
          </a:stretch>
        </p:blipFill>
        <p:spPr bwMode="auto">
          <a:xfrm>
            <a:off x="7524750" y="6021388"/>
            <a:ext cx="1243013"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19" name="Picture 11"/>
          <p:cNvPicPr>
            <a:picLocks noChangeAspect="1" noChangeArrowheads="1"/>
          </p:cNvPicPr>
          <p:nvPr/>
        </p:nvPicPr>
        <p:blipFill>
          <a:blip r:embed="rId3">
            <a:extLst>
              <a:ext uri="{28A0092B-C50C-407E-A947-70E740481C1C}">
                <a14:useLocalDpi xmlns:a14="http://schemas.microsoft.com/office/drawing/2010/main" val="0"/>
              </a:ext>
            </a:extLst>
          </a:blip>
          <a:srcRect l="78554" t="35327" r="7516" b="46181"/>
          <a:stretch>
            <a:fillRect/>
          </a:stretch>
        </p:blipFill>
        <p:spPr bwMode="auto">
          <a:xfrm>
            <a:off x="7500938" y="5949950"/>
            <a:ext cx="1338262"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0187023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21">
                                            <p:txEl>
                                              <p:pRg st="2" end="2"/>
                                            </p:txEl>
                                          </p:spTgt>
                                        </p:tgtEl>
                                        <p:attrNameLst>
                                          <p:attrName>style.visibility</p:attrName>
                                        </p:attrNameLst>
                                      </p:cBhvr>
                                      <p:to>
                                        <p:strVal val="visible"/>
                                      </p:to>
                                    </p:set>
                                    <p:anim calcmode="lin" valueType="num">
                                      <p:cBhvr additive="base">
                                        <p:cTn id="7" dur="500" fill="hold"/>
                                        <p:tgtEl>
                                          <p:spTgt spid="30721">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21">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0721">
                                            <p:txEl>
                                              <p:pRg st="3" end="3"/>
                                            </p:txEl>
                                          </p:spTgt>
                                        </p:tgtEl>
                                        <p:attrNameLst>
                                          <p:attrName>style.visibility</p:attrName>
                                        </p:attrNameLst>
                                      </p:cBhvr>
                                      <p:to>
                                        <p:strVal val="visible"/>
                                      </p:to>
                                    </p:set>
                                    <p:anim calcmode="lin" valueType="num">
                                      <p:cBhvr additive="base">
                                        <p:cTn id="11" dur="500" fill="hold"/>
                                        <p:tgtEl>
                                          <p:spTgt spid="30721">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0721">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0721">
                                            <p:txEl>
                                              <p:pRg st="4" end="4"/>
                                            </p:txEl>
                                          </p:spTgt>
                                        </p:tgtEl>
                                        <p:attrNameLst>
                                          <p:attrName>style.visibility</p:attrName>
                                        </p:attrNameLst>
                                      </p:cBhvr>
                                      <p:to>
                                        <p:strVal val="visible"/>
                                      </p:to>
                                    </p:set>
                                    <p:anim calcmode="lin" valueType="num">
                                      <p:cBhvr additive="base">
                                        <p:cTn id="15" dur="500" fill="hold"/>
                                        <p:tgtEl>
                                          <p:spTgt spid="30721">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0721">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0721">
                                            <p:txEl>
                                              <p:pRg st="5" end="5"/>
                                            </p:txEl>
                                          </p:spTgt>
                                        </p:tgtEl>
                                        <p:attrNameLst>
                                          <p:attrName>style.visibility</p:attrName>
                                        </p:attrNameLst>
                                      </p:cBhvr>
                                      <p:to>
                                        <p:strVal val="visible"/>
                                      </p:to>
                                    </p:set>
                                    <p:anim calcmode="lin" valueType="num">
                                      <p:cBhvr additive="base">
                                        <p:cTn id="19" dur="500" fill="hold"/>
                                        <p:tgtEl>
                                          <p:spTgt spid="30721">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0721">
                                            <p:txEl>
                                              <p:pRg st="5" end="5"/>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0721">
                                            <p:txEl>
                                              <p:pRg st="6" end="6"/>
                                            </p:txEl>
                                          </p:spTgt>
                                        </p:tgtEl>
                                        <p:attrNameLst>
                                          <p:attrName>style.visibility</p:attrName>
                                        </p:attrNameLst>
                                      </p:cBhvr>
                                      <p:to>
                                        <p:strVal val="visible"/>
                                      </p:to>
                                    </p:set>
                                    <p:anim calcmode="lin" valueType="num">
                                      <p:cBhvr additive="base">
                                        <p:cTn id="23" dur="500" fill="hold"/>
                                        <p:tgtEl>
                                          <p:spTgt spid="30721">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0721">
                                            <p:txEl>
                                              <p:pRg st="6" end="6"/>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0721">
                                            <p:txEl>
                                              <p:pRg st="7" end="7"/>
                                            </p:txEl>
                                          </p:spTgt>
                                        </p:tgtEl>
                                        <p:attrNameLst>
                                          <p:attrName>style.visibility</p:attrName>
                                        </p:attrNameLst>
                                      </p:cBhvr>
                                      <p:to>
                                        <p:strVal val="visible"/>
                                      </p:to>
                                    </p:set>
                                    <p:anim calcmode="lin" valueType="num">
                                      <p:cBhvr additive="base">
                                        <p:cTn id="27" dur="500" fill="hold"/>
                                        <p:tgtEl>
                                          <p:spTgt spid="30721">
                                            <p:txEl>
                                              <p:pRg st="7" end="7"/>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0721">
                                            <p:txEl>
                                              <p:pRg st="7" end="7"/>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0721">
                                            <p:txEl>
                                              <p:pRg st="8" end="8"/>
                                            </p:txEl>
                                          </p:spTgt>
                                        </p:tgtEl>
                                        <p:attrNameLst>
                                          <p:attrName>style.visibility</p:attrName>
                                        </p:attrNameLst>
                                      </p:cBhvr>
                                      <p:to>
                                        <p:strVal val="visible"/>
                                      </p:to>
                                    </p:set>
                                    <p:anim calcmode="lin" valueType="num">
                                      <p:cBhvr additive="base">
                                        <p:cTn id="31" dur="500" fill="hold"/>
                                        <p:tgtEl>
                                          <p:spTgt spid="30721">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0721">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0721">
                                            <p:txEl>
                                              <p:pRg st="10" end="10"/>
                                            </p:txEl>
                                          </p:spTgt>
                                        </p:tgtEl>
                                        <p:attrNameLst>
                                          <p:attrName>style.visibility</p:attrName>
                                        </p:attrNameLst>
                                      </p:cBhvr>
                                      <p:to>
                                        <p:strVal val="visible"/>
                                      </p:to>
                                    </p:set>
                                    <p:anim calcmode="lin" valueType="num">
                                      <p:cBhvr additive="base">
                                        <p:cTn id="37" dur="500" fill="hold"/>
                                        <p:tgtEl>
                                          <p:spTgt spid="30721">
                                            <p:txEl>
                                              <p:pRg st="10" end="1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0721">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ChangeArrowheads="1"/>
          </p:cNvSpPr>
          <p:nvPr/>
        </p:nvSpPr>
        <p:spPr bwMode="auto">
          <a:xfrm>
            <a:off x="830263" y="679450"/>
            <a:ext cx="7361237" cy="4893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ja-JP" sz="4800" b="1" dirty="0" smtClean="0">
                <a:latin typeface="InfoTextRegular-Roman" charset="0"/>
              </a:rPr>
              <a:t>Its about understanding.</a:t>
            </a:r>
          </a:p>
          <a:p>
            <a:endParaRPr lang="en-US" altLang="ja-JP" sz="4800" b="1" dirty="0" smtClean="0">
              <a:latin typeface="InfoTextRegular-Roman" charset="0"/>
            </a:endParaRPr>
          </a:p>
          <a:p>
            <a:r>
              <a:rPr lang="en-US" altLang="ja-JP" sz="4800" b="1" dirty="0" smtClean="0">
                <a:latin typeface="InfoTextRegular-Roman" charset="0"/>
              </a:rPr>
              <a:t>Audiences</a:t>
            </a:r>
            <a:r>
              <a:rPr lang="en-GB" altLang="ja-JP" sz="4800" b="1" dirty="0">
                <a:latin typeface="InfoTextRegular-Roman" charset="0"/>
              </a:rPr>
              <a:t>’ </a:t>
            </a:r>
            <a:r>
              <a:rPr lang="en-US" altLang="ja-JP" sz="4800" b="1" dirty="0">
                <a:solidFill>
                  <a:srgbClr val="FF6600"/>
                </a:solidFill>
                <a:latin typeface="InfoTextRegular-Roman" charset="0"/>
              </a:rPr>
              <a:t>attitudes, perceptions, values, </a:t>
            </a:r>
            <a:r>
              <a:rPr lang="en-US" altLang="ja-JP" sz="4800" b="1" dirty="0" smtClean="0">
                <a:solidFill>
                  <a:srgbClr val="FF6600"/>
                </a:solidFill>
                <a:latin typeface="InfoTextRegular-Roman" charset="0"/>
              </a:rPr>
              <a:t>motivations</a:t>
            </a:r>
            <a:r>
              <a:rPr lang="en-US" altLang="ja-JP" sz="4800" b="1" dirty="0" smtClean="0">
                <a:latin typeface="InfoTextRegular-Roman" charset="0"/>
              </a:rPr>
              <a:t>,</a:t>
            </a:r>
            <a:r>
              <a:rPr lang="en-US" altLang="ja-JP" sz="4800" b="1" dirty="0" smtClean="0">
                <a:solidFill>
                  <a:srgbClr val="FF6600"/>
                </a:solidFill>
                <a:latin typeface="InfoTextRegular-Roman" charset="0"/>
              </a:rPr>
              <a:t> </a:t>
            </a:r>
            <a:r>
              <a:rPr lang="en-US" altLang="ja-JP" sz="4800" b="1" dirty="0">
                <a:latin typeface="InfoTextRegular-Roman" charset="0"/>
              </a:rPr>
              <a:t>as well </a:t>
            </a:r>
            <a:r>
              <a:rPr lang="en-US" altLang="ja-JP" sz="4800" b="1" dirty="0" smtClean="0">
                <a:latin typeface="InfoTextRegular-Roman" charset="0"/>
              </a:rPr>
              <a:t>as </a:t>
            </a:r>
            <a:r>
              <a:rPr lang="en-US" altLang="ja-JP" sz="4800" b="1" dirty="0" smtClean="0">
                <a:solidFill>
                  <a:srgbClr val="FF6600"/>
                </a:solidFill>
                <a:latin typeface="InfoTextRegular-Roman" charset="0"/>
              </a:rPr>
              <a:t>habits</a:t>
            </a:r>
            <a:r>
              <a:rPr lang="en-US" altLang="ja-JP" sz="4800" b="1" dirty="0" smtClean="0">
                <a:latin typeface="InfoTextRegular-Roman" charset="0"/>
              </a:rPr>
              <a:t>.</a:t>
            </a:r>
            <a:endParaRPr lang="en-US" altLang="ja-JP" sz="4800" b="1" dirty="0">
              <a:latin typeface="InfoTextRegular-Roman" charset="0"/>
            </a:endParaRPr>
          </a:p>
          <a:p>
            <a:endParaRPr lang="en-US" sz="3600" b="1" dirty="0">
              <a:latin typeface="InfoTextRegular-Roman" charset="0"/>
            </a:endParaRPr>
          </a:p>
          <a:p>
            <a:endParaRPr lang="en-US" sz="3600" b="1" dirty="0">
              <a:solidFill>
                <a:srgbClr val="FF6600"/>
              </a:solidFill>
              <a:latin typeface="InfoTextRegular-Roman" charset="0"/>
            </a:endParaRPr>
          </a:p>
        </p:txBody>
      </p:sp>
      <p:pic>
        <p:nvPicPr>
          <p:cNvPr id="47106" name="Picture 11"/>
          <p:cNvPicPr>
            <a:picLocks noChangeAspect="1" noChangeArrowheads="1"/>
          </p:cNvPicPr>
          <p:nvPr/>
        </p:nvPicPr>
        <p:blipFill>
          <a:blip r:embed="rId3">
            <a:extLst>
              <a:ext uri="{28A0092B-C50C-407E-A947-70E740481C1C}">
                <a14:useLocalDpi xmlns:a14="http://schemas.microsoft.com/office/drawing/2010/main" val="0"/>
              </a:ext>
            </a:extLst>
          </a:blip>
          <a:srcRect l="78554" t="35327" r="7516" b="46181"/>
          <a:stretch>
            <a:fillRect/>
          </a:stretch>
        </p:blipFill>
        <p:spPr bwMode="auto">
          <a:xfrm>
            <a:off x="7524750" y="6021388"/>
            <a:ext cx="1243013"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7" name="Picture 11"/>
          <p:cNvPicPr>
            <a:picLocks noChangeAspect="1" noChangeArrowheads="1"/>
          </p:cNvPicPr>
          <p:nvPr/>
        </p:nvPicPr>
        <p:blipFill>
          <a:blip r:embed="rId3">
            <a:extLst>
              <a:ext uri="{28A0092B-C50C-407E-A947-70E740481C1C}">
                <a14:useLocalDpi xmlns:a14="http://schemas.microsoft.com/office/drawing/2010/main" val="0"/>
              </a:ext>
            </a:extLst>
          </a:blip>
          <a:srcRect l="78554" t="35327" r="7516" b="46181"/>
          <a:stretch>
            <a:fillRect/>
          </a:stretch>
        </p:blipFill>
        <p:spPr bwMode="auto">
          <a:xfrm>
            <a:off x="7500938" y="5949950"/>
            <a:ext cx="1338262"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328081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201">
                                            <p:txEl>
                                              <p:pRg st="2" end="2"/>
                                            </p:txEl>
                                          </p:spTgt>
                                        </p:tgtEl>
                                        <p:attrNameLst>
                                          <p:attrName>style.visibility</p:attrName>
                                        </p:attrNameLst>
                                      </p:cBhvr>
                                      <p:to>
                                        <p:strVal val="visible"/>
                                      </p:to>
                                    </p:set>
                                    <p:anim calcmode="lin" valueType="num">
                                      <p:cBhvr additive="base">
                                        <p:cTn id="7" dur="500" fill="hold"/>
                                        <p:tgtEl>
                                          <p:spTgt spid="51201">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120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5" name="Rectangle 2"/>
          <p:cNvSpPr>
            <a:spLocks noGrp="1" noChangeArrowheads="1"/>
          </p:cNvSpPr>
          <p:nvPr>
            <p:ph type="title"/>
          </p:nvPr>
        </p:nvSpPr>
        <p:spPr>
          <a:xfrm>
            <a:off x="5257800" y="1447800"/>
            <a:ext cx="3124200" cy="3352800"/>
          </a:xfrm>
        </p:spPr>
        <p:txBody>
          <a:bodyPr/>
          <a:lstStyle/>
          <a:p>
            <a:pPr algn="l" eaLnBrk="1" hangingPunct="1"/>
            <a:r>
              <a:rPr lang="en-US" sz="11000" b="1">
                <a:latin typeface="InfoTextBookTf-Roman" charset="0"/>
                <a:ea typeface="ＭＳ Ｐゴシック" charset="0"/>
                <a:cs typeface="InfoTextBookTf-Roman" charset="0"/>
              </a:rPr>
              <a:t>1947</a:t>
            </a:r>
            <a:endParaRPr lang="en-US" sz="11000">
              <a:latin typeface="InfoTextBookTf-Roman" charset="0"/>
              <a:ea typeface="ＭＳ Ｐゴシック" charset="0"/>
              <a:cs typeface="InfoTextBookTf-Roman" charset="0"/>
            </a:endParaRPr>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073525" cy="684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Picture 11"/>
          <p:cNvPicPr>
            <a:picLocks noChangeAspect="1" noChangeArrowheads="1"/>
          </p:cNvPicPr>
          <p:nvPr/>
        </p:nvPicPr>
        <p:blipFill>
          <a:blip r:embed="rId4">
            <a:extLst>
              <a:ext uri="{28A0092B-C50C-407E-A947-70E740481C1C}">
                <a14:useLocalDpi xmlns:a14="http://schemas.microsoft.com/office/drawing/2010/main" val="0"/>
              </a:ext>
            </a:extLst>
          </a:blip>
          <a:srcRect l="78554" t="35327" r="7516" b="46181"/>
          <a:stretch>
            <a:fillRect/>
          </a:stretch>
        </p:blipFill>
        <p:spPr bwMode="auto">
          <a:xfrm>
            <a:off x="7524750" y="5984875"/>
            <a:ext cx="1243013"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4069470"/>
      </p:ext>
    </p:extLst>
  </p:cSld>
  <p:clrMapOvr>
    <a:masterClrMapping/>
  </p:clrMapOvr>
  <p:transition xmlns:p14="http://schemas.microsoft.com/office/powerpoint/2010/main" spd="slow" advClick="0"/>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Picture 2" descr="LOGO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6407150"/>
            <a:ext cx="62484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4" name="Picture 1" descr="Heirarchy of mi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0113" y="549275"/>
            <a:ext cx="7334250" cy="532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5" name="Picture 11"/>
          <p:cNvPicPr>
            <a:picLocks noChangeAspect="1" noChangeArrowheads="1"/>
          </p:cNvPicPr>
          <p:nvPr/>
        </p:nvPicPr>
        <p:blipFill>
          <a:blip r:embed="rId5">
            <a:extLst>
              <a:ext uri="{28A0092B-C50C-407E-A947-70E740481C1C}">
                <a14:useLocalDpi xmlns:a14="http://schemas.microsoft.com/office/drawing/2010/main" val="0"/>
              </a:ext>
            </a:extLst>
          </a:blip>
          <a:srcRect l="78554" t="35327" r="7516" b="46181"/>
          <a:stretch>
            <a:fillRect/>
          </a:stretch>
        </p:blipFill>
        <p:spPr bwMode="auto">
          <a:xfrm>
            <a:off x="7524750" y="6021388"/>
            <a:ext cx="1243013"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6" name="Picture 11"/>
          <p:cNvPicPr>
            <a:picLocks noChangeAspect="1" noChangeArrowheads="1"/>
          </p:cNvPicPr>
          <p:nvPr/>
        </p:nvPicPr>
        <p:blipFill>
          <a:blip r:embed="rId5">
            <a:extLst>
              <a:ext uri="{28A0092B-C50C-407E-A947-70E740481C1C}">
                <a14:useLocalDpi xmlns:a14="http://schemas.microsoft.com/office/drawing/2010/main" val="0"/>
              </a:ext>
            </a:extLst>
          </a:blip>
          <a:srcRect l="78554" t="35327" r="7516" b="46181"/>
          <a:stretch>
            <a:fillRect/>
          </a:stretch>
        </p:blipFill>
        <p:spPr bwMode="auto">
          <a:xfrm>
            <a:off x="7500938" y="5949950"/>
            <a:ext cx="1338262"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484775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7" name="Picture 2" descr="LOGO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6407150"/>
            <a:ext cx="62484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E5076956-346C-451F-8350-93B7FD0E3965}" type="slidenum">
              <a:rPr lang="en-US" smtClean="0"/>
              <a:pPr>
                <a:defRPr/>
              </a:pPr>
              <a:t>21</a:t>
            </a:fld>
            <a:endParaRPr lang="en-US" dirty="0"/>
          </a:p>
        </p:txBody>
      </p:sp>
      <p:sp>
        <p:nvSpPr>
          <p:cNvPr id="5" name="Rectangle 2"/>
          <p:cNvSpPr>
            <a:spLocks noChangeArrowheads="1"/>
          </p:cNvSpPr>
          <p:nvPr/>
        </p:nvSpPr>
        <p:spPr bwMode="auto">
          <a:xfrm>
            <a:off x="304800" y="457200"/>
            <a:ext cx="792480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US" sz="4000" b="1" dirty="0" smtClean="0">
                <a:latin typeface="InfoTextMediumTf-Roman"/>
                <a:cs typeface="InfoTextMediumTf-Roman"/>
              </a:rPr>
              <a:t>Brand equity: a definition</a:t>
            </a:r>
            <a:endParaRPr lang="en-US" b="1" dirty="0">
              <a:latin typeface="InfoTextMediumTf-Roman"/>
              <a:cs typeface="InfoTextMediumTf-Roman"/>
            </a:endParaRPr>
          </a:p>
          <a:p>
            <a:pPr>
              <a:defRPr/>
            </a:pPr>
            <a:endParaRPr lang="en-US" b="1" dirty="0">
              <a:latin typeface="+mj-lt"/>
            </a:endParaRPr>
          </a:p>
          <a:p>
            <a:pPr>
              <a:defRPr/>
            </a:pPr>
            <a:endParaRPr lang="en-US" b="1" dirty="0">
              <a:latin typeface="+mj-lt"/>
            </a:endParaRPr>
          </a:p>
        </p:txBody>
      </p:sp>
      <p:sp>
        <p:nvSpPr>
          <p:cNvPr id="7" name="Rounded Rectangle 6"/>
          <p:cNvSpPr/>
          <p:nvPr/>
        </p:nvSpPr>
        <p:spPr>
          <a:xfrm>
            <a:off x="692728" y="1552825"/>
            <a:ext cx="4110182" cy="1191143"/>
          </a:xfrm>
          <a:prstGeom prst="roundRect">
            <a:avLst/>
          </a:prstGeom>
          <a:solidFill>
            <a:srgbClr val="99D140"/>
          </a:solidFill>
          <a:ln w="38100" cmpd="sng">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dirty="0" smtClean="0">
                <a:solidFill>
                  <a:srgbClr val="FFFFFF"/>
                </a:solidFill>
                <a:latin typeface="InfoTextMediumTf-Roman"/>
                <a:cs typeface="InfoTextMediumTf-Roman"/>
              </a:rPr>
              <a:t>Functional brand </a:t>
            </a:r>
            <a:r>
              <a:rPr lang="en-US" sz="2200" dirty="0" smtClean="0">
                <a:solidFill>
                  <a:srgbClr val="FFFFFF"/>
                </a:solidFill>
                <a:latin typeface="InfoTextMediumTf-Roman"/>
                <a:cs typeface="InfoTextMediumTf-Roman"/>
              </a:rPr>
              <a:t>measures</a:t>
            </a:r>
            <a:endParaRPr lang="en-US" sz="2200" dirty="0" smtClean="0">
              <a:solidFill>
                <a:srgbClr val="FFFFFF"/>
              </a:solidFill>
              <a:latin typeface="InfoTextMediumTf-Roman"/>
              <a:cs typeface="InfoTextMediumTf-Roman"/>
            </a:endParaRPr>
          </a:p>
          <a:p>
            <a:pPr algn="ctr"/>
            <a:endParaRPr lang="en-US" dirty="0">
              <a:solidFill>
                <a:srgbClr val="FFFFFF"/>
              </a:solidFill>
              <a:latin typeface="InfoTextMediumTf-Roman"/>
              <a:cs typeface="InfoTextMediumTf-Roman"/>
            </a:endParaRPr>
          </a:p>
        </p:txBody>
      </p:sp>
      <p:sp>
        <p:nvSpPr>
          <p:cNvPr id="8" name="Rounded Rectangle 7"/>
          <p:cNvSpPr/>
          <p:nvPr/>
        </p:nvSpPr>
        <p:spPr>
          <a:xfrm>
            <a:off x="634651" y="4189038"/>
            <a:ext cx="4110182" cy="1191143"/>
          </a:xfrm>
          <a:prstGeom prst="roundRect">
            <a:avLst/>
          </a:prstGeom>
          <a:solidFill>
            <a:srgbClr val="99D140"/>
          </a:solidFill>
          <a:ln w="38100" cmpd="sng">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dirty="0" smtClean="0">
                <a:solidFill>
                  <a:srgbClr val="FFFFFF"/>
                </a:solidFill>
                <a:latin typeface="InfoTextMediumTf-Roman"/>
                <a:cs typeface="InfoTextMediumTf-Roman"/>
              </a:rPr>
              <a:t>Emotional brand measures</a:t>
            </a:r>
          </a:p>
          <a:p>
            <a:pPr algn="ctr"/>
            <a:endParaRPr lang="en-US" dirty="0">
              <a:solidFill>
                <a:srgbClr val="FFFFFF"/>
              </a:solidFill>
              <a:latin typeface="InfoTextMediumTf-Roman"/>
              <a:cs typeface="InfoTextMediumTf-Roman"/>
            </a:endParaRPr>
          </a:p>
        </p:txBody>
      </p:sp>
      <p:sp>
        <p:nvSpPr>
          <p:cNvPr id="9" name="Rounded Rectangle 8"/>
          <p:cNvSpPr/>
          <p:nvPr/>
        </p:nvSpPr>
        <p:spPr>
          <a:xfrm>
            <a:off x="5901858" y="2447001"/>
            <a:ext cx="2503233" cy="2054132"/>
          </a:xfrm>
          <a:prstGeom prst="roundRect">
            <a:avLst/>
          </a:prstGeom>
          <a:solidFill>
            <a:srgbClr val="5E9AB9"/>
          </a:solidFill>
          <a:ln w="38100" cmpd="sng">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dirty="0" smtClean="0">
                <a:solidFill>
                  <a:schemeClr val="bg1"/>
                </a:solidFill>
                <a:latin typeface="InfoTextMediumTf-Roman"/>
                <a:cs typeface="InfoTextMediumTf-Roman"/>
              </a:rPr>
              <a:t>Brand Equity</a:t>
            </a:r>
            <a:endParaRPr lang="en-US" sz="2200" dirty="0">
              <a:solidFill>
                <a:schemeClr val="bg1"/>
              </a:solidFill>
              <a:latin typeface="InfoTextMediumTf-Roman"/>
              <a:cs typeface="InfoTextMediumTf-Roman"/>
            </a:endParaRPr>
          </a:p>
        </p:txBody>
      </p:sp>
      <p:sp>
        <p:nvSpPr>
          <p:cNvPr id="2" name="Rectangle 1"/>
          <p:cNvSpPr/>
          <p:nvPr/>
        </p:nvSpPr>
        <p:spPr>
          <a:xfrm>
            <a:off x="5020422" y="2594057"/>
            <a:ext cx="779701" cy="1631216"/>
          </a:xfrm>
          <a:prstGeom prst="rect">
            <a:avLst/>
          </a:prstGeom>
        </p:spPr>
        <p:txBody>
          <a:bodyPr wrap="none">
            <a:spAutoFit/>
          </a:bodyPr>
          <a:lstStyle/>
          <a:p>
            <a:r>
              <a:rPr lang="en-US" sz="10000" dirty="0" smtClean="0">
                <a:latin typeface="InfoTextMediumTf-Roman"/>
                <a:cs typeface="InfoTextMediumTf-Roman"/>
              </a:rPr>
              <a:t>=</a:t>
            </a:r>
            <a:endParaRPr lang="en-US" sz="10000" dirty="0"/>
          </a:p>
        </p:txBody>
      </p:sp>
      <p:sp>
        <p:nvSpPr>
          <p:cNvPr id="11" name="Rectangle 10"/>
          <p:cNvSpPr/>
          <p:nvPr/>
        </p:nvSpPr>
        <p:spPr>
          <a:xfrm>
            <a:off x="2425004" y="2574830"/>
            <a:ext cx="873316" cy="1631216"/>
          </a:xfrm>
          <a:prstGeom prst="rect">
            <a:avLst/>
          </a:prstGeom>
        </p:spPr>
        <p:txBody>
          <a:bodyPr wrap="none">
            <a:spAutoFit/>
          </a:bodyPr>
          <a:lstStyle/>
          <a:p>
            <a:r>
              <a:rPr lang="en-US" sz="10000" dirty="0" smtClean="0">
                <a:latin typeface="InfoTextMediumTf-Roman"/>
                <a:cs typeface="InfoTextMediumTf-Roman"/>
              </a:rPr>
              <a:t>+</a:t>
            </a:r>
            <a:endParaRPr lang="en-US" sz="10000" dirty="0"/>
          </a:p>
        </p:txBody>
      </p:sp>
    </p:spTree>
    <p:extLst>
      <p:ext uri="{BB962C8B-B14F-4D97-AF65-F5344CB8AC3E}">
        <p14:creationId xmlns:p14="http://schemas.microsoft.com/office/powerpoint/2010/main" val="197199281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2" grpId="0"/>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TextBox 1"/>
          <p:cNvSpPr txBox="1">
            <a:spLocks noChangeArrowheads="1"/>
          </p:cNvSpPr>
          <p:nvPr/>
        </p:nvSpPr>
        <p:spPr bwMode="auto">
          <a:xfrm>
            <a:off x="598488" y="563563"/>
            <a:ext cx="7983537"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5000" b="1" dirty="0">
                <a:solidFill>
                  <a:srgbClr val="1B8FB6"/>
                </a:solidFill>
                <a:latin typeface="InfoTextBook-Roman"/>
                <a:cs typeface="InfoTextBook-Roman"/>
              </a:rPr>
              <a:t>Functional</a:t>
            </a:r>
            <a:r>
              <a:rPr lang="en-US" sz="5000" b="1" dirty="0">
                <a:latin typeface="InfoTextBook-Roman"/>
                <a:cs typeface="InfoTextBook-Roman"/>
              </a:rPr>
              <a:t> brand equity</a:t>
            </a:r>
          </a:p>
          <a:p>
            <a:endParaRPr lang="en-US" sz="5000" b="1" dirty="0">
              <a:latin typeface="InfoTextBook-Roman"/>
              <a:cs typeface="InfoTextBook-Roman"/>
            </a:endParaRPr>
          </a:p>
          <a:p>
            <a:pPr>
              <a:spcAft>
                <a:spcPts val="2400"/>
              </a:spcAft>
            </a:pPr>
            <a:r>
              <a:rPr lang="en-US" sz="5000" b="1" dirty="0">
                <a:latin typeface="InfoTextBook-Roman"/>
                <a:cs typeface="InfoTextBook-Roman"/>
              </a:rPr>
              <a:t>Left brain – practical</a:t>
            </a:r>
          </a:p>
          <a:p>
            <a:pPr>
              <a:spcAft>
                <a:spcPts val="2400"/>
              </a:spcAft>
            </a:pPr>
            <a:r>
              <a:rPr lang="en-US" sz="5000" b="1" dirty="0">
                <a:latin typeface="InfoTextBook-Roman"/>
                <a:cs typeface="InfoTextBook-Roman"/>
              </a:rPr>
              <a:t>May or may not get you noticed</a:t>
            </a:r>
          </a:p>
        </p:txBody>
      </p:sp>
      <p:pic>
        <p:nvPicPr>
          <p:cNvPr id="176130" name="Picture 11"/>
          <p:cNvPicPr>
            <a:picLocks noChangeAspect="1" noChangeArrowheads="1"/>
          </p:cNvPicPr>
          <p:nvPr/>
        </p:nvPicPr>
        <p:blipFill>
          <a:blip r:embed="rId3">
            <a:extLst>
              <a:ext uri="{28A0092B-C50C-407E-A947-70E740481C1C}">
                <a14:useLocalDpi xmlns:a14="http://schemas.microsoft.com/office/drawing/2010/main" val="0"/>
              </a:ext>
            </a:extLst>
          </a:blip>
          <a:srcRect l="78554" t="35327" r="7516" b="46181"/>
          <a:stretch>
            <a:fillRect/>
          </a:stretch>
        </p:blipFill>
        <p:spPr bwMode="auto">
          <a:xfrm>
            <a:off x="7596188" y="5984875"/>
            <a:ext cx="1243012"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46306177"/>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98488" y="563563"/>
            <a:ext cx="6423025" cy="4862512"/>
          </a:xfrm>
          <a:prstGeom prst="rect">
            <a:avLst/>
          </a:prstGeom>
          <a:noFill/>
        </p:spPr>
        <p:txBody>
          <a:bodyPr>
            <a:spAutoFit/>
          </a:bodyPr>
          <a:lstStyle/>
          <a:p>
            <a:r>
              <a:rPr lang="en-US" sz="4800" b="1" dirty="0">
                <a:solidFill>
                  <a:srgbClr val="1B8FB6"/>
                </a:solidFill>
                <a:latin typeface="InfoTextBook-Roman"/>
                <a:cs typeface="InfoTextBook-Roman"/>
              </a:rPr>
              <a:t>Functional</a:t>
            </a:r>
            <a:r>
              <a:rPr lang="en-US" sz="4800" b="1" dirty="0">
                <a:latin typeface="InfoTextBook-Roman"/>
                <a:cs typeface="InfoTextBook-Roman"/>
              </a:rPr>
              <a:t> brand equity</a:t>
            </a:r>
          </a:p>
          <a:p>
            <a:pPr>
              <a:defRPr/>
            </a:pPr>
            <a:endParaRPr lang="en-US" sz="4700" dirty="0">
              <a:latin typeface="InfoTextBookTf-Roman"/>
              <a:cs typeface="InfoTextBookTf-Roman"/>
            </a:endParaRPr>
          </a:p>
          <a:p>
            <a:pPr marL="685800" indent="-685800">
              <a:buFont typeface="Arial"/>
              <a:buChar char="•"/>
              <a:defRPr/>
            </a:pPr>
            <a:r>
              <a:rPr lang="en-US" sz="3600" dirty="0">
                <a:latin typeface="InfoTextBookTf-Roman"/>
                <a:cs typeface="InfoTextBookTf-Roman"/>
              </a:rPr>
              <a:t>Value for money</a:t>
            </a:r>
          </a:p>
          <a:p>
            <a:pPr marL="685800" indent="-685800">
              <a:buFont typeface="Arial"/>
              <a:buChar char="•"/>
              <a:defRPr/>
            </a:pPr>
            <a:r>
              <a:rPr lang="en-US" sz="3600" dirty="0">
                <a:latin typeface="InfoTextBookTf-Roman"/>
                <a:cs typeface="InfoTextBookTf-Roman"/>
              </a:rPr>
              <a:t>Reliability</a:t>
            </a:r>
          </a:p>
          <a:p>
            <a:pPr marL="685800" indent="-685800">
              <a:buFont typeface="Arial"/>
              <a:buChar char="•"/>
              <a:defRPr/>
            </a:pPr>
            <a:r>
              <a:rPr lang="en-US" sz="3600" dirty="0">
                <a:latin typeface="InfoTextBookTf-Roman"/>
                <a:cs typeface="InfoTextBookTf-Roman"/>
              </a:rPr>
              <a:t>Professionalism</a:t>
            </a:r>
          </a:p>
          <a:p>
            <a:pPr marL="685800" indent="-685800">
              <a:buFont typeface="Arial"/>
              <a:buChar char="•"/>
              <a:defRPr/>
            </a:pPr>
            <a:r>
              <a:rPr lang="en-US" sz="3600" dirty="0">
                <a:latin typeface="InfoTextBookTf-Roman"/>
                <a:cs typeface="InfoTextBookTf-Roman"/>
              </a:rPr>
              <a:t>Service</a:t>
            </a:r>
          </a:p>
          <a:p>
            <a:pPr marL="685800" indent="-685800">
              <a:buFont typeface="Arial"/>
              <a:buChar char="•"/>
              <a:defRPr/>
            </a:pPr>
            <a:r>
              <a:rPr lang="en-US" sz="3600" dirty="0">
                <a:latin typeface="InfoTextBookTf-Roman"/>
                <a:cs typeface="InfoTextBookTf-Roman"/>
              </a:rPr>
              <a:t>Facilities</a:t>
            </a:r>
          </a:p>
          <a:p>
            <a:pPr marL="685800" indent="-685800">
              <a:buFont typeface="Arial"/>
              <a:buChar char="•"/>
              <a:defRPr/>
            </a:pPr>
            <a:r>
              <a:rPr lang="en-US" sz="3600" dirty="0">
                <a:latin typeface="InfoTextBookTf-Roman"/>
                <a:cs typeface="InfoTextBookTf-Roman"/>
              </a:rPr>
              <a:t>Convenience</a:t>
            </a:r>
          </a:p>
        </p:txBody>
      </p:sp>
      <p:pic>
        <p:nvPicPr>
          <p:cNvPr id="178178" name="Picture 11"/>
          <p:cNvPicPr>
            <a:picLocks noChangeAspect="1" noChangeArrowheads="1"/>
          </p:cNvPicPr>
          <p:nvPr/>
        </p:nvPicPr>
        <p:blipFill>
          <a:blip r:embed="rId3">
            <a:extLst>
              <a:ext uri="{28A0092B-C50C-407E-A947-70E740481C1C}">
                <a14:useLocalDpi xmlns:a14="http://schemas.microsoft.com/office/drawing/2010/main" val="0"/>
              </a:ext>
            </a:extLst>
          </a:blip>
          <a:srcRect l="78554" t="35327" r="7516" b="46181"/>
          <a:stretch>
            <a:fillRect/>
          </a:stretch>
        </p:blipFill>
        <p:spPr bwMode="auto">
          <a:xfrm>
            <a:off x="7596188" y="5984875"/>
            <a:ext cx="1243012"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041087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5" name="TextBox 1"/>
          <p:cNvSpPr txBox="1">
            <a:spLocks noChangeArrowheads="1"/>
          </p:cNvSpPr>
          <p:nvPr/>
        </p:nvSpPr>
        <p:spPr bwMode="auto">
          <a:xfrm>
            <a:off x="598488" y="563563"/>
            <a:ext cx="7983537"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4800" b="1" dirty="0" smtClean="0">
                <a:solidFill>
                  <a:srgbClr val="FF6600"/>
                </a:solidFill>
                <a:latin typeface="InfoTextBook-Roman"/>
                <a:cs typeface="InfoTextBook-Roman"/>
              </a:rPr>
              <a:t>Emotional</a:t>
            </a:r>
            <a:r>
              <a:rPr lang="en-US" sz="4800" b="1" dirty="0" smtClean="0">
                <a:latin typeface="InfoTextBook-Roman"/>
                <a:cs typeface="InfoTextBook-Roman"/>
              </a:rPr>
              <a:t> </a:t>
            </a:r>
            <a:r>
              <a:rPr lang="en-US" sz="4800" b="1" dirty="0">
                <a:latin typeface="InfoTextBook-Roman"/>
                <a:cs typeface="InfoTextBook-Roman"/>
              </a:rPr>
              <a:t>brand equity</a:t>
            </a:r>
          </a:p>
          <a:p>
            <a:endParaRPr lang="en-US" sz="4700" dirty="0">
              <a:latin typeface="InfoTextBookTf-Roman" charset="0"/>
              <a:cs typeface="InfoTextBookTf-Roman" charset="0"/>
            </a:endParaRPr>
          </a:p>
          <a:p>
            <a:pPr>
              <a:spcAft>
                <a:spcPts val="1800"/>
              </a:spcAft>
            </a:pPr>
            <a:r>
              <a:rPr lang="en-US" sz="4700" dirty="0">
                <a:latin typeface="InfoTextBookTf-Roman" charset="0"/>
                <a:cs typeface="InfoTextBookTf-Roman" charset="0"/>
              </a:rPr>
              <a:t>Right brain – emotional</a:t>
            </a:r>
          </a:p>
          <a:p>
            <a:pPr>
              <a:spcAft>
                <a:spcPts val="1800"/>
              </a:spcAft>
            </a:pPr>
            <a:r>
              <a:rPr lang="en-US" sz="4700" dirty="0">
                <a:latin typeface="InfoTextBookTf-Roman" charset="0"/>
                <a:cs typeface="InfoTextBookTf-Roman" charset="0"/>
              </a:rPr>
              <a:t>Heart of audience relationships: perceptions, attitudes, feelings, imagination</a:t>
            </a:r>
          </a:p>
        </p:txBody>
      </p:sp>
      <p:pic>
        <p:nvPicPr>
          <p:cNvPr id="180226" name="Picture 11"/>
          <p:cNvPicPr>
            <a:picLocks noChangeAspect="1" noChangeArrowheads="1"/>
          </p:cNvPicPr>
          <p:nvPr/>
        </p:nvPicPr>
        <p:blipFill>
          <a:blip r:embed="rId3">
            <a:extLst>
              <a:ext uri="{28A0092B-C50C-407E-A947-70E740481C1C}">
                <a14:useLocalDpi xmlns:a14="http://schemas.microsoft.com/office/drawing/2010/main" val="0"/>
              </a:ext>
            </a:extLst>
          </a:blip>
          <a:srcRect l="78554" t="35327" r="7516" b="46181"/>
          <a:stretch>
            <a:fillRect/>
          </a:stretch>
        </p:blipFill>
        <p:spPr bwMode="auto">
          <a:xfrm>
            <a:off x="7596188" y="5984875"/>
            <a:ext cx="1243012"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2232045"/>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98488" y="563563"/>
            <a:ext cx="6423025" cy="4862512"/>
          </a:xfrm>
          <a:prstGeom prst="rect">
            <a:avLst/>
          </a:prstGeom>
          <a:noFill/>
        </p:spPr>
        <p:txBody>
          <a:bodyPr>
            <a:spAutoFit/>
          </a:bodyPr>
          <a:lstStyle/>
          <a:p>
            <a:r>
              <a:rPr lang="en-US" sz="4400" b="1" dirty="0">
                <a:solidFill>
                  <a:srgbClr val="FF6600"/>
                </a:solidFill>
                <a:latin typeface="InfoTextBook-Roman"/>
                <a:cs typeface="InfoTextBook-Roman"/>
              </a:rPr>
              <a:t>Emotional</a:t>
            </a:r>
            <a:r>
              <a:rPr lang="en-US" sz="4400" b="1" dirty="0">
                <a:latin typeface="InfoTextBook-Roman"/>
                <a:cs typeface="InfoTextBook-Roman"/>
              </a:rPr>
              <a:t> brand equity</a:t>
            </a:r>
          </a:p>
          <a:p>
            <a:pPr>
              <a:defRPr/>
            </a:pPr>
            <a:endParaRPr lang="en-US" sz="4700" dirty="0">
              <a:latin typeface="InfoTextBookTf-Roman"/>
              <a:cs typeface="InfoTextBookTf-Roman"/>
            </a:endParaRPr>
          </a:p>
          <a:p>
            <a:pPr marL="685800" indent="-685800">
              <a:buFont typeface="Arial"/>
              <a:buChar char="•"/>
              <a:defRPr/>
            </a:pPr>
            <a:r>
              <a:rPr lang="en-US" sz="3600" dirty="0">
                <a:latin typeface="InfoTextBookTf-Roman"/>
                <a:cs typeface="InfoTextBookTf-Roman"/>
              </a:rPr>
              <a:t>Loyalty</a:t>
            </a:r>
          </a:p>
          <a:p>
            <a:pPr marL="685800" indent="-685800">
              <a:buFont typeface="Arial"/>
              <a:buChar char="•"/>
              <a:defRPr/>
            </a:pPr>
            <a:r>
              <a:rPr lang="en-US" sz="3600" dirty="0">
                <a:latin typeface="InfoTextBookTf-Roman"/>
                <a:cs typeface="InfoTextBookTf-Roman"/>
              </a:rPr>
              <a:t>Trust</a:t>
            </a:r>
          </a:p>
          <a:p>
            <a:pPr marL="685800" indent="-685800">
              <a:buFont typeface="Arial"/>
              <a:buChar char="•"/>
              <a:defRPr/>
            </a:pPr>
            <a:r>
              <a:rPr lang="en-US" sz="3600" dirty="0">
                <a:latin typeface="InfoTextBookTf-Roman"/>
                <a:cs typeface="InfoTextBookTf-Roman"/>
              </a:rPr>
              <a:t>Preference</a:t>
            </a:r>
          </a:p>
          <a:p>
            <a:pPr marL="685800" indent="-685800">
              <a:buFont typeface="Arial"/>
              <a:buChar char="•"/>
              <a:defRPr/>
            </a:pPr>
            <a:r>
              <a:rPr lang="en-US" sz="3600" dirty="0">
                <a:latin typeface="InfoTextBookTf-Roman"/>
                <a:cs typeface="InfoTextBookTf-Roman"/>
              </a:rPr>
              <a:t>Willingness to follow</a:t>
            </a:r>
          </a:p>
          <a:p>
            <a:pPr marL="685800" indent="-685800">
              <a:buFont typeface="Arial"/>
              <a:buChar char="•"/>
              <a:defRPr/>
            </a:pPr>
            <a:r>
              <a:rPr lang="en-US" sz="3600" dirty="0">
                <a:latin typeface="InfoTextBookTf-Roman"/>
                <a:cs typeface="InfoTextBookTf-Roman"/>
              </a:rPr>
              <a:t>Sense of belonging</a:t>
            </a:r>
          </a:p>
          <a:p>
            <a:pPr marL="685800" indent="-685800">
              <a:buFont typeface="Arial"/>
              <a:buChar char="•"/>
              <a:defRPr/>
            </a:pPr>
            <a:r>
              <a:rPr lang="en-US" sz="3600" dirty="0">
                <a:latin typeface="InfoTextBookTf-Roman"/>
                <a:cs typeface="InfoTextBookTf-Roman"/>
              </a:rPr>
              <a:t>Desire to support</a:t>
            </a:r>
          </a:p>
        </p:txBody>
      </p:sp>
      <p:pic>
        <p:nvPicPr>
          <p:cNvPr id="182274" name="Picture 11"/>
          <p:cNvPicPr>
            <a:picLocks noChangeAspect="1" noChangeArrowheads="1"/>
          </p:cNvPicPr>
          <p:nvPr/>
        </p:nvPicPr>
        <p:blipFill>
          <a:blip r:embed="rId3">
            <a:extLst>
              <a:ext uri="{28A0092B-C50C-407E-A947-70E740481C1C}">
                <a14:useLocalDpi xmlns:a14="http://schemas.microsoft.com/office/drawing/2010/main" val="0"/>
              </a:ext>
            </a:extLst>
          </a:blip>
          <a:srcRect l="78554" t="35327" r="7516" b="46181"/>
          <a:stretch>
            <a:fillRect/>
          </a:stretch>
        </p:blipFill>
        <p:spPr bwMode="auto">
          <a:xfrm>
            <a:off x="7596188" y="5984875"/>
            <a:ext cx="1243012"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6637761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E5076956-346C-451F-8350-93B7FD0E3965}" type="slidenum">
              <a:rPr lang="en-US" smtClean="0"/>
              <a:pPr>
                <a:defRPr/>
              </a:pPr>
              <a:t>26</a:t>
            </a:fld>
            <a:endParaRPr lang="en-US"/>
          </a:p>
        </p:txBody>
      </p:sp>
      <p:sp>
        <p:nvSpPr>
          <p:cNvPr id="5" name="Rectangle 2"/>
          <p:cNvSpPr>
            <a:spLocks noChangeArrowheads="1"/>
          </p:cNvSpPr>
          <p:nvPr/>
        </p:nvSpPr>
        <p:spPr bwMode="auto">
          <a:xfrm>
            <a:off x="304800" y="457200"/>
            <a:ext cx="792480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US" sz="4000" b="1" dirty="0" smtClean="0">
                <a:latin typeface="InfoTextMediumTf-Roman"/>
                <a:cs typeface="InfoTextMediumTf-Roman"/>
              </a:rPr>
              <a:t>Brand equity: correlation with spend</a:t>
            </a:r>
            <a:endParaRPr lang="en-US" b="1" dirty="0">
              <a:latin typeface="InfoTextMediumTf-Roman"/>
              <a:cs typeface="InfoTextMediumTf-Roman"/>
            </a:endParaRPr>
          </a:p>
          <a:p>
            <a:pPr>
              <a:defRPr/>
            </a:pPr>
            <a:endParaRPr lang="en-US" b="1" dirty="0">
              <a:latin typeface="+mj-lt"/>
            </a:endParaRPr>
          </a:p>
          <a:p>
            <a:pPr>
              <a:defRPr/>
            </a:pPr>
            <a:endParaRPr lang="en-US" b="1" dirty="0">
              <a:latin typeface="+mj-lt"/>
            </a:endParaRPr>
          </a:p>
        </p:txBody>
      </p:sp>
      <p:pic>
        <p:nvPicPr>
          <p:cNvPr id="6" name="Picture 5" descr="Brand equity spend correlation.png"/>
          <p:cNvPicPr>
            <a:picLocks noChangeAspect="1"/>
          </p:cNvPicPr>
          <p:nvPr/>
        </p:nvPicPr>
        <p:blipFill rotWithShape="1">
          <a:blip r:embed="rId3">
            <a:extLst>
              <a:ext uri="{28A0092B-C50C-407E-A947-70E740481C1C}">
                <a14:useLocalDpi xmlns:a14="http://schemas.microsoft.com/office/drawing/2010/main" val="0"/>
              </a:ext>
            </a:extLst>
          </a:blip>
          <a:srcRect t="12927"/>
          <a:stretch/>
        </p:blipFill>
        <p:spPr>
          <a:xfrm>
            <a:off x="509511" y="1217240"/>
            <a:ext cx="7393092" cy="5447020"/>
          </a:xfrm>
          <a:prstGeom prst="rect">
            <a:avLst/>
          </a:prstGeom>
        </p:spPr>
      </p:pic>
    </p:spTree>
    <p:extLst>
      <p:ext uri="{BB962C8B-B14F-4D97-AF65-F5344CB8AC3E}">
        <p14:creationId xmlns:p14="http://schemas.microsoft.com/office/powerpoint/2010/main" val="1024234762"/>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a:xfrm>
            <a:off x="684213" y="836613"/>
            <a:ext cx="5616575" cy="5329237"/>
          </a:xfrm>
        </p:spPr>
        <p:txBody>
          <a:bodyPr>
            <a:normAutofit/>
          </a:bodyPr>
          <a:lstStyle/>
          <a:p>
            <a:pPr algn="l" eaLnBrk="1" hangingPunct="1"/>
            <a:r>
              <a:rPr lang="en-US" sz="8000" b="1" dirty="0">
                <a:solidFill>
                  <a:srgbClr val="FF6600"/>
                </a:solidFill>
                <a:latin typeface="InfoTextBook-Roman"/>
                <a:ea typeface="ＭＳ Ｐゴシック" charset="0"/>
                <a:cs typeface="InfoTextBook-Roman"/>
              </a:rPr>
              <a:t>Why won’t </a:t>
            </a:r>
            <a:r>
              <a:rPr lang="en-US" sz="8000" b="1" dirty="0" smtClean="0">
                <a:solidFill>
                  <a:srgbClr val="FF6600"/>
                </a:solidFill>
                <a:latin typeface="InfoTextBook-Roman"/>
                <a:ea typeface="ＭＳ Ｐゴシック" charset="0"/>
                <a:cs typeface="InfoTextBook-Roman"/>
              </a:rPr>
              <a:t/>
            </a:r>
            <a:br>
              <a:rPr lang="en-US" sz="8000" b="1" dirty="0" smtClean="0">
                <a:solidFill>
                  <a:srgbClr val="FF6600"/>
                </a:solidFill>
                <a:latin typeface="InfoTextBook-Roman"/>
                <a:ea typeface="ＭＳ Ｐゴシック" charset="0"/>
                <a:cs typeface="InfoTextBook-Roman"/>
              </a:rPr>
            </a:br>
            <a:r>
              <a:rPr lang="en-US" sz="8000" b="1" dirty="0" smtClean="0">
                <a:solidFill>
                  <a:srgbClr val="FF6600"/>
                </a:solidFill>
                <a:latin typeface="InfoTextBook-Roman"/>
                <a:ea typeface="ＭＳ Ｐゴシック" charset="0"/>
                <a:cs typeface="InfoTextBook-Roman"/>
              </a:rPr>
              <a:t>audiences </a:t>
            </a:r>
            <a:r>
              <a:rPr lang="en-US" sz="8000" b="1" dirty="0">
                <a:latin typeface="InfoTextBook-Roman"/>
                <a:ea typeface="ＭＳ Ｐゴシック" charset="0"/>
                <a:cs typeface="InfoTextBook-Roman"/>
              </a:rPr>
              <a:t>behave?</a:t>
            </a:r>
          </a:p>
        </p:txBody>
      </p:sp>
      <p:pic>
        <p:nvPicPr>
          <p:cNvPr id="32770" name="Picture 3" descr="arrows.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6276975"/>
            <a:ext cx="10668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5084213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01" name="Picture 11"/>
          <p:cNvPicPr>
            <a:picLocks noChangeAspect="1" noChangeArrowheads="1"/>
          </p:cNvPicPr>
          <p:nvPr/>
        </p:nvPicPr>
        <p:blipFill>
          <a:blip r:embed="rId3">
            <a:extLst>
              <a:ext uri="{28A0092B-C50C-407E-A947-70E740481C1C}">
                <a14:useLocalDpi xmlns:a14="http://schemas.microsoft.com/office/drawing/2010/main" val="0"/>
              </a:ext>
            </a:extLst>
          </a:blip>
          <a:srcRect l="78554" t="35327" r="7516" b="46181"/>
          <a:stretch>
            <a:fillRect/>
          </a:stretch>
        </p:blipFill>
        <p:spPr bwMode="auto">
          <a:xfrm>
            <a:off x="7748588" y="6237288"/>
            <a:ext cx="1243012"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02" name="TextBox 5"/>
          <p:cNvSpPr txBox="1">
            <a:spLocks noChangeArrowheads="1"/>
          </p:cNvSpPr>
          <p:nvPr/>
        </p:nvSpPr>
        <p:spPr bwMode="auto">
          <a:xfrm>
            <a:off x="323850" y="260350"/>
            <a:ext cx="30702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2000">
                <a:solidFill>
                  <a:srgbClr val="99D140"/>
                </a:solidFill>
                <a:latin typeface="InfoTextSemibold-Roman" charset="0"/>
                <a:cs typeface="InfoTextSemibold-Roman" charset="0"/>
              </a:rPr>
              <a:t>How big is the market for… ?</a:t>
            </a:r>
          </a:p>
        </p:txBody>
      </p:sp>
      <p:pic>
        <p:nvPicPr>
          <p:cNvPr id="204803" name="Picture 1" descr="CS Market size including specialists v1.1.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8313" y="863600"/>
            <a:ext cx="7251700" cy="596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28" descr="FINAL logo A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84900" y="2055764"/>
            <a:ext cx="1130300" cy="693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9665021"/>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849" name="Picture 11"/>
          <p:cNvPicPr>
            <a:picLocks noChangeAspect="1" noChangeArrowheads="1"/>
          </p:cNvPicPr>
          <p:nvPr/>
        </p:nvPicPr>
        <p:blipFill>
          <a:blip r:embed="rId3">
            <a:extLst>
              <a:ext uri="{28A0092B-C50C-407E-A947-70E740481C1C}">
                <a14:useLocalDpi xmlns:a14="http://schemas.microsoft.com/office/drawing/2010/main" val="0"/>
              </a:ext>
            </a:extLst>
          </a:blip>
          <a:srcRect l="78554" t="35327" r="7516" b="46181"/>
          <a:stretch>
            <a:fillRect/>
          </a:stretch>
        </p:blipFill>
        <p:spPr bwMode="auto">
          <a:xfrm>
            <a:off x="7748588" y="6237288"/>
            <a:ext cx="1243012"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850" name="TextBox 5"/>
          <p:cNvSpPr txBox="1">
            <a:spLocks noChangeArrowheads="1"/>
          </p:cNvSpPr>
          <p:nvPr/>
        </p:nvSpPr>
        <p:spPr bwMode="auto">
          <a:xfrm>
            <a:off x="323850" y="260350"/>
            <a:ext cx="30702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2000">
                <a:solidFill>
                  <a:srgbClr val="99D140"/>
                </a:solidFill>
                <a:latin typeface="InfoTextSemibold-Roman" charset="0"/>
                <a:cs typeface="InfoTextSemibold-Roman" charset="0"/>
              </a:rPr>
              <a:t>How big is the market for… ?</a:t>
            </a:r>
          </a:p>
        </p:txBody>
      </p:sp>
      <p:pic>
        <p:nvPicPr>
          <p:cNvPr id="206851"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8313" y="863600"/>
            <a:ext cx="7251700" cy="596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28" descr="FINAL logo A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84900" y="2055764"/>
            <a:ext cx="1130300" cy="693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190730"/>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3" descr="modelv3.png"/>
          <p:cNvPicPr>
            <a:picLocks noChangeAspect="1"/>
          </p:cNvPicPr>
          <p:nvPr/>
        </p:nvPicPr>
        <p:blipFill>
          <a:blip r:embed="rId3">
            <a:extLst>
              <a:ext uri="{28A0092B-C50C-407E-A947-70E740481C1C}">
                <a14:useLocalDpi xmlns:a14="http://schemas.microsoft.com/office/drawing/2010/main" val="0"/>
              </a:ext>
            </a:extLst>
          </a:blip>
          <a:srcRect r="66318"/>
          <a:stretch>
            <a:fillRect/>
          </a:stretch>
        </p:blipFill>
        <p:spPr bwMode="auto">
          <a:xfrm>
            <a:off x="-30163" y="25400"/>
            <a:ext cx="3552826" cy="619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4" name="Picture 5" descr="LOGO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6407150"/>
            <a:ext cx="62484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5"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2878138"/>
            <a:ext cx="1651000" cy="321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8436" name="Group 4"/>
          <p:cNvGrpSpPr>
            <a:grpSpLocks/>
          </p:cNvGrpSpPr>
          <p:nvPr/>
        </p:nvGrpSpPr>
        <p:grpSpPr bwMode="auto">
          <a:xfrm>
            <a:off x="-30163" y="592138"/>
            <a:ext cx="1966913" cy="5626100"/>
            <a:chOff x="-30163" y="592667"/>
            <a:chExt cx="1966908" cy="5625571"/>
          </a:xfrm>
        </p:grpSpPr>
        <p:sp>
          <p:nvSpPr>
            <p:cNvPr id="6" name="Rectangle 5"/>
            <p:cNvSpPr/>
            <p:nvPr/>
          </p:nvSpPr>
          <p:spPr>
            <a:xfrm>
              <a:off x="-30163" y="592667"/>
              <a:ext cx="1819271" cy="5625571"/>
            </a:xfrm>
            <a:prstGeom prst="rect">
              <a:avLst/>
            </a:prstGeom>
            <a:solidFill>
              <a:srgbClr val="B3CE61"/>
            </a:solidFill>
            <a:ln>
              <a:solidFill>
                <a:srgbClr val="B3CE6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8442" name="TextBox 6"/>
            <p:cNvSpPr txBox="1">
              <a:spLocks noChangeArrowheads="1"/>
            </p:cNvSpPr>
            <p:nvPr/>
          </p:nvSpPr>
          <p:spPr bwMode="auto">
            <a:xfrm>
              <a:off x="31749" y="3209724"/>
              <a:ext cx="167851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100" b="1">
                  <a:solidFill>
                    <a:srgbClr val="FAF4E3"/>
                  </a:solidFill>
                  <a:latin typeface="Arial Narrow" charset="0"/>
                  <a:cs typeface="Arial Narrow" charset="0"/>
                </a:rPr>
                <a:t>Getting art to the audience</a:t>
              </a:r>
            </a:p>
          </p:txBody>
        </p:sp>
        <p:sp>
          <p:nvSpPr>
            <p:cNvPr id="18443" name="TextBox 7"/>
            <p:cNvSpPr txBox="1">
              <a:spLocks noChangeArrowheads="1"/>
            </p:cNvSpPr>
            <p:nvPr/>
          </p:nvSpPr>
          <p:spPr bwMode="auto">
            <a:xfrm>
              <a:off x="50800" y="3673274"/>
              <a:ext cx="167851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100" b="1">
                  <a:solidFill>
                    <a:srgbClr val="FAF4E3"/>
                  </a:solidFill>
                  <a:latin typeface="Arial Narrow" charset="0"/>
                  <a:cs typeface="Arial Narrow" charset="0"/>
                </a:rPr>
                <a:t>Brand</a:t>
              </a:r>
            </a:p>
          </p:txBody>
        </p:sp>
        <p:sp>
          <p:nvSpPr>
            <p:cNvPr id="18444" name="TextBox 8"/>
            <p:cNvSpPr txBox="1">
              <a:spLocks noChangeArrowheads="1"/>
            </p:cNvSpPr>
            <p:nvPr/>
          </p:nvSpPr>
          <p:spPr bwMode="auto">
            <a:xfrm>
              <a:off x="50800" y="4191857"/>
              <a:ext cx="167851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100" b="1">
                  <a:solidFill>
                    <a:srgbClr val="FAF4E3"/>
                  </a:solidFill>
                  <a:latin typeface="Arial Narrow" charset="0"/>
                  <a:cs typeface="Arial Narrow" charset="0"/>
                </a:rPr>
                <a:t>Marketing function</a:t>
              </a:r>
            </a:p>
          </p:txBody>
        </p:sp>
        <p:sp>
          <p:nvSpPr>
            <p:cNvPr id="18445" name="TextBox 9"/>
            <p:cNvSpPr txBox="1">
              <a:spLocks noChangeArrowheads="1"/>
            </p:cNvSpPr>
            <p:nvPr/>
          </p:nvSpPr>
          <p:spPr bwMode="auto">
            <a:xfrm>
              <a:off x="50800" y="4693508"/>
              <a:ext cx="167851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100" b="1">
                  <a:solidFill>
                    <a:srgbClr val="FAF4E3"/>
                  </a:solidFill>
                  <a:latin typeface="Arial Narrow" charset="0"/>
                  <a:cs typeface="Arial Narrow" charset="0"/>
                </a:rPr>
                <a:t>Marketing resources</a:t>
              </a:r>
            </a:p>
          </p:txBody>
        </p:sp>
        <p:sp>
          <p:nvSpPr>
            <p:cNvPr id="18446" name="TextBox 10"/>
            <p:cNvSpPr txBox="1">
              <a:spLocks noChangeArrowheads="1"/>
            </p:cNvSpPr>
            <p:nvPr/>
          </p:nvSpPr>
          <p:spPr bwMode="auto">
            <a:xfrm>
              <a:off x="46566" y="5173991"/>
              <a:ext cx="167851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100" b="1">
                  <a:solidFill>
                    <a:srgbClr val="FAF4E3"/>
                  </a:solidFill>
                  <a:latin typeface="Arial Narrow" charset="0"/>
                  <a:cs typeface="Arial Narrow" charset="0"/>
                </a:rPr>
                <a:t>Marketing status</a:t>
              </a:r>
            </a:p>
          </p:txBody>
        </p:sp>
        <p:sp>
          <p:nvSpPr>
            <p:cNvPr id="18447" name="TextBox 11"/>
            <p:cNvSpPr txBox="1">
              <a:spLocks noChangeArrowheads="1"/>
            </p:cNvSpPr>
            <p:nvPr/>
          </p:nvSpPr>
          <p:spPr bwMode="auto">
            <a:xfrm>
              <a:off x="46566" y="5675640"/>
              <a:ext cx="1678517" cy="261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100" b="1" dirty="0">
                  <a:solidFill>
                    <a:srgbClr val="000000"/>
                  </a:solidFill>
                  <a:latin typeface="Arial Narrow" charset="0"/>
                  <a:cs typeface="Arial Narrow" charset="0"/>
                </a:rPr>
                <a:t>Audience </a:t>
              </a:r>
              <a:r>
                <a:rPr lang="en-US" sz="1100" b="1" dirty="0" smtClean="0">
                  <a:solidFill>
                    <a:srgbClr val="000000"/>
                  </a:solidFill>
                  <a:latin typeface="Arial Narrow" charset="0"/>
                  <a:cs typeface="Arial Narrow" charset="0"/>
                </a:rPr>
                <a:t>understanding</a:t>
              </a:r>
              <a:endParaRPr lang="en-US" sz="1100" b="1" dirty="0">
                <a:solidFill>
                  <a:srgbClr val="000000"/>
                </a:solidFill>
                <a:latin typeface="Arial Narrow" charset="0"/>
                <a:cs typeface="Arial Narrow" charset="0"/>
              </a:endParaRPr>
            </a:p>
          </p:txBody>
        </p:sp>
        <p:sp>
          <p:nvSpPr>
            <p:cNvPr id="18448" name="TextBox 12"/>
            <p:cNvSpPr txBox="1">
              <a:spLocks noChangeArrowheads="1"/>
            </p:cNvSpPr>
            <p:nvPr/>
          </p:nvSpPr>
          <p:spPr bwMode="auto">
            <a:xfrm>
              <a:off x="4228" y="1234883"/>
              <a:ext cx="193251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solidFill>
                    <a:schemeClr val="bg1"/>
                  </a:solidFill>
                  <a:latin typeface="Arial Narrow" charset="0"/>
                  <a:cs typeface="Arial Narrow" charset="0"/>
                </a:rPr>
                <a:t>The evolution of </a:t>
              </a:r>
            </a:p>
            <a:p>
              <a:r>
                <a:rPr lang="en-US">
                  <a:solidFill>
                    <a:schemeClr val="bg1"/>
                  </a:solidFill>
                  <a:latin typeface="Arial Narrow" charset="0"/>
                  <a:cs typeface="Arial Narrow" charset="0"/>
                </a:rPr>
                <a:t>arts management</a:t>
              </a:r>
            </a:p>
          </p:txBody>
        </p:sp>
      </p:grpSp>
      <p:sp>
        <p:nvSpPr>
          <p:cNvPr id="14" name="Rectangle 13"/>
          <p:cNvSpPr/>
          <p:nvPr/>
        </p:nvSpPr>
        <p:spPr>
          <a:xfrm>
            <a:off x="1789113" y="2422525"/>
            <a:ext cx="1733550" cy="333375"/>
          </a:xfrm>
          <a:prstGeom prst="rect">
            <a:avLst/>
          </a:prstGeom>
          <a:solidFill>
            <a:srgbClr val="B3CE61"/>
          </a:solidFill>
          <a:ln>
            <a:solidFill>
              <a:srgbClr val="B3CE6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1" name="Rectangle 20"/>
          <p:cNvSpPr/>
          <p:nvPr/>
        </p:nvSpPr>
        <p:spPr>
          <a:xfrm>
            <a:off x="2216150" y="5675313"/>
            <a:ext cx="1003300" cy="350837"/>
          </a:xfrm>
          <a:prstGeom prst="rect">
            <a:avLst/>
          </a:prstGeom>
          <a:solidFill>
            <a:srgbClr val="A3D3E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97DEFF"/>
              </a:solidFill>
            </a:endParaRPr>
          </a:p>
        </p:txBody>
      </p:sp>
      <p:sp>
        <p:nvSpPr>
          <p:cNvPr id="18439" name="TextBox 21"/>
          <p:cNvSpPr txBox="1">
            <a:spLocks noChangeArrowheads="1"/>
          </p:cNvSpPr>
          <p:nvPr/>
        </p:nvSpPr>
        <p:spPr bwMode="auto">
          <a:xfrm>
            <a:off x="2260600" y="5665788"/>
            <a:ext cx="114141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b="1" dirty="0">
                <a:solidFill>
                  <a:srgbClr val="000000"/>
                </a:solidFill>
                <a:latin typeface="InfoTextBook-Roman" charset="0"/>
                <a:cs typeface="InfoTextBook-Roman" charset="0"/>
              </a:rPr>
              <a:t>Irrelevant</a:t>
            </a:r>
          </a:p>
        </p:txBody>
      </p:sp>
      <p:pic>
        <p:nvPicPr>
          <p:cNvPr id="18440" name="Picture 11"/>
          <p:cNvPicPr>
            <a:picLocks noChangeAspect="1" noChangeArrowheads="1"/>
          </p:cNvPicPr>
          <p:nvPr/>
        </p:nvPicPr>
        <p:blipFill>
          <a:blip r:embed="rId6">
            <a:extLst>
              <a:ext uri="{28A0092B-C50C-407E-A947-70E740481C1C}">
                <a14:useLocalDpi xmlns:a14="http://schemas.microsoft.com/office/drawing/2010/main" val="0"/>
              </a:ext>
            </a:extLst>
          </a:blip>
          <a:srcRect l="78554" t="35327" r="7516" b="46181"/>
          <a:stretch>
            <a:fillRect/>
          </a:stretch>
        </p:blipFill>
        <p:spPr bwMode="auto">
          <a:xfrm>
            <a:off x="7500938" y="5949950"/>
            <a:ext cx="1338262"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64124424"/>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8897" name="Picture 11"/>
          <p:cNvPicPr>
            <a:picLocks noChangeAspect="1" noChangeArrowheads="1"/>
          </p:cNvPicPr>
          <p:nvPr/>
        </p:nvPicPr>
        <p:blipFill>
          <a:blip r:embed="rId3">
            <a:extLst>
              <a:ext uri="{28A0092B-C50C-407E-A947-70E740481C1C}">
                <a14:useLocalDpi xmlns:a14="http://schemas.microsoft.com/office/drawing/2010/main" val="0"/>
              </a:ext>
            </a:extLst>
          </a:blip>
          <a:srcRect l="78554" t="35327" r="7516" b="46181"/>
          <a:stretch>
            <a:fillRect/>
          </a:stretch>
        </p:blipFill>
        <p:spPr bwMode="auto">
          <a:xfrm>
            <a:off x="7748588" y="6237288"/>
            <a:ext cx="1243012"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8898" name="TextBox 5"/>
          <p:cNvSpPr txBox="1">
            <a:spLocks noChangeArrowheads="1"/>
          </p:cNvSpPr>
          <p:nvPr/>
        </p:nvSpPr>
        <p:spPr bwMode="auto">
          <a:xfrm>
            <a:off x="323850" y="260350"/>
            <a:ext cx="30702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2000">
                <a:solidFill>
                  <a:srgbClr val="99D140"/>
                </a:solidFill>
                <a:latin typeface="InfoTextSemibold-Roman" charset="0"/>
                <a:cs typeface="InfoTextSemibold-Roman" charset="0"/>
              </a:rPr>
              <a:t>How big is the market for… ?</a:t>
            </a:r>
          </a:p>
        </p:txBody>
      </p:sp>
      <p:pic>
        <p:nvPicPr>
          <p:cNvPr id="208899"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8313" y="863600"/>
            <a:ext cx="7251700" cy="596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28" descr="FINAL logo A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84900" y="2055764"/>
            <a:ext cx="1130300" cy="693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90271946"/>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0945" name="Picture 11"/>
          <p:cNvPicPr>
            <a:picLocks noChangeAspect="1" noChangeArrowheads="1"/>
          </p:cNvPicPr>
          <p:nvPr/>
        </p:nvPicPr>
        <p:blipFill>
          <a:blip r:embed="rId3">
            <a:extLst>
              <a:ext uri="{28A0092B-C50C-407E-A947-70E740481C1C}">
                <a14:useLocalDpi xmlns:a14="http://schemas.microsoft.com/office/drawing/2010/main" val="0"/>
              </a:ext>
            </a:extLst>
          </a:blip>
          <a:srcRect l="78554" t="35327" r="7516" b="46181"/>
          <a:stretch>
            <a:fillRect/>
          </a:stretch>
        </p:blipFill>
        <p:spPr bwMode="auto">
          <a:xfrm>
            <a:off x="7748588" y="6237288"/>
            <a:ext cx="1243012"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0946" name="TextBox 5"/>
          <p:cNvSpPr txBox="1">
            <a:spLocks noChangeArrowheads="1"/>
          </p:cNvSpPr>
          <p:nvPr/>
        </p:nvSpPr>
        <p:spPr bwMode="auto">
          <a:xfrm>
            <a:off x="323850" y="260350"/>
            <a:ext cx="30702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2000">
                <a:solidFill>
                  <a:srgbClr val="99D140"/>
                </a:solidFill>
                <a:latin typeface="InfoTextSemibold-Roman" charset="0"/>
                <a:cs typeface="InfoTextSemibold-Roman" charset="0"/>
              </a:rPr>
              <a:t>How big is the market for… ?</a:t>
            </a:r>
          </a:p>
        </p:txBody>
      </p:sp>
      <p:pic>
        <p:nvPicPr>
          <p:cNvPr id="210947"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8313" y="863600"/>
            <a:ext cx="7251700" cy="596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028" descr="FINAL logo A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84900" y="2004964"/>
            <a:ext cx="1130300" cy="693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4628470"/>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7" name="Rectangle 2"/>
          <p:cNvSpPr>
            <a:spLocks noGrp="1" noChangeArrowheads="1"/>
          </p:cNvSpPr>
          <p:nvPr>
            <p:ph type="title"/>
          </p:nvPr>
        </p:nvSpPr>
        <p:spPr>
          <a:xfrm>
            <a:off x="684213" y="836613"/>
            <a:ext cx="5616575" cy="5329237"/>
          </a:xfrm>
        </p:spPr>
        <p:txBody>
          <a:bodyPr>
            <a:normAutofit/>
          </a:bodyPr>
          <a:lstStyle/>
          <a:p>
            <a:pPr algn="l"/>
            <a:r>
              <a:rPr lang="en-US" sz="8000" b="1" dirty="0">
                <a:solidFill>
                  <a:srgbClr val="FF6600"/>
                </a:solidFill>
                <a:latin typeface="InfoTextBook-Roman"/>
                <a:ea typeface="ＭＳ Ｐゴシック" charset="0"/>
                <a:cs typeface="InfoTextBook-Roman"/>
              </a:rPr>
              <a:t>Market share or </a:t>
            </a:r>
            <a:r>
              <a:rPr lang="en-US" sz="8000" b="1" dirty="0">
                <a:latin typeface="InfoTextBook-Roman"/>
                <a:ea typeface="ＭＳ Ｐゴシック" charset="0"/>
                <a:cs typeface="InfoTextBook-Roman"/>
              </a:rPr>
              <a:t>shared market?</a:t>
            </a:r>
          </a:p>
        </p:txBody>
      </p:sp>
      <p:pic>
        <p:nvPicPr>
          <p:cNvPr id="34818" name="Picture 3" descr="arrows.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6276975"/>
            <a:ext cx="10668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528166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6499" name="Rectangle 3"/>
          <p:cNvSpPr>
            <a:spLocks noGrp="1" noChangeArrowheads="1"/>
          </p:cNvSpPr>
          <p:nvPr>
            <p:ph type="body" idx="1"/>
          </p:nvPr>
        </p:nvSpPr>
        <p:spPr>
          <a:xfrm>
            <a:off x="317500" y="355600"/>
            <a:ext cx="8521700" cy="5486400"/>
          </a:xfrm>
        </p:spPr>
        <p:txBody>
          <a:bodyPr>
            <a:noAutofit/>
          </a:bodyPr>
          <a:lstStyle/>
          <a:p>
            <a:pPr algn="ctr" eaLnBrk="1" hangingPunct="1">
              <a:lnSpc>
                <a:spcPts val="4000"/>
              </a:lnSpc>
              <a:buFontTx/>
              <a:buNone/>
            </a:pPr>
            <a:r>
              <a:rPr lang="en-GB" sz="3600" dirty="0">
                <a:latin typeface="InfoTextBook-Italic"/>
                <a:ea typeface="ＭＳ Ｐゴシック" charset="0"/>
                <a:cs typeface="InfoTextBook-Italic"/>
              </a:rPr>
              <a:t>“Every time the single-ticket buyer doesn’t buy, he </a:t>
            </a:r>
            <a:r>
              <a:rPr lang="en-GB" sz="3600" dirty="0">
                <a:latin typeface="InfoTextBook-Italic"/>
                <a:ea typeface="ＭＳ Ｐゴシック" charset="0"/>
                <a:cs typeface="InfoTextBook-Italic"/>
              </a:rPr>
              <a:t>strikes us </a:t>
            </a:r>
            <a:r>
              <a:rPr lang="en-GB" sz="3600" dirty="0">
                <a:latin typeface="InfoTextBook-Italic"/>
                <a:ea typeface="ＭＳ Ｐゴシック" charset="0"/>
                <a:cs typeface="InfoTextBook-Italic"/>
              </a:rPr>
              <a:t>a cruel blow, both financially and morally</a:t>
            </a:r>
            <a:r>
              <a:rPr lang="en-GB" sz="3600" dirty="0">
                <a:latin typeface="InfoTextBook-Italic"/>
                <a:ea typeface="ＭＳ Ｐゴシック" charset="0"/>
                <a:cs typeface="InfoTextBook-Italic"/>
              </a:rPr>
              <a:t>.  </a:t>
            </a:r>
            <a:r>
              <a:rPr lang="en-GB" sz="3600" dirty="0">
                <a:latin typeface="InfoTextBook-Italic"/>
                <a:ea typeface="ＭＳ Ｐゴシック" charset="0"/>
                <a:cs typeface="InfoTextBook-Italic"/>
              </a:rPr>
              <a:t>His </a:t>
            </a:r>
            <a:r>
              <a:rPr lang="en-GB" sz="3600" dirty="0">
                <a:latin typeface="InfoTextBook-Italic"/>
                <a:ea typeface="ＭＳ Ｐゴシック" charset="0"/>
                <a:cs typeface="InfoTextBook-Italic"/>
              </a:rPr>
              <a:t>empty seat </a:t>
            </a:r>
            <a:r>
              <a:rPr lang="en-GB" sz="3600" dirty="0">
                <a:latin typeface="InfoTextBook-Italic"/>
                <a:ea typeface="ＭＳ Ｐゴシック" charset="0"/>
                <a:cs typeface="InfoTextBook-Italic"/>
              </a:rPr>
              <a:t>mocks our </a:t>
            </a:r>
            <a:r>
              <a:rPr lang="en-GB" sz="3600" dirty="0">
                <a:latin typeface="InfoTextBook-Italic"/>
                <a:ea typeface="ＭＳ Ｐゴシック" charset="0"/>
                <a:cs typeface="InfoTextBook-Italic"/>
              </a:rPr>
              <a:t>artists and screams its </a:t>
            </a:r>
            <a:r>
              <a:rPr lang="en-GB" sz="3600" dirty="0">
                <a:latin typeface="InfoTextBook-Italic"/>
                <a:ea typeface="ＭＳ Ｐゴシック" charset="0"/>
                <a:cs typeface="InfoTextBook-Italic"/>
              </a:rPr>
              <a:t>reproach to </a:t>
            </a:r>
            <a:r>
              <a:rPr lang="en-GB" sz="3600" dirty="0">
                <a:latin typeface="InfoTextBook-Italic"/>
                <a:ea typeface="ＭＳ Ｐゴシック" charset="0"/>
                <a:cs typeface="InfoTextBook-Italic"/>
              </a:rPr>
              <a:t>our promotional effort for its failure to entice </a:t>
            </a:r>
            <a:r>
              <a:rPr lang="en-GB" sz="3600" dirty="0" smtClean="0">
                <a:latin typeface="InfoTextBook-Italic"/>
                <a:ea typeface="ＭＳ Ｐゴシック" charset="0"/>
                <a:cs typeface="InfoTextBook-Italic"/>
              </a:rPr>
              <a:t>him…</a:t>
            </a:r>
          </a:p>
          <a:p>
            <a:pPr algn="ctr" eaLnBrk="1" hangingPunct="1">
              <a:lnSpc>
                <a:spcPts val="4000"/>
              </a:lnSpc>
              <a:buFontTx/>
              <a:buNone/>
            </a:pPr>
            <a:r>
              <a:rPr lang="en-GB" sz="3600" dirty="0" smtClean="0">
                <a:latin typeface="InfoTextBook-Italic"/>
                <a:ea typeface="ＭＳ Ｐゴシック" charset="0"/>
                <a:cs typeface="InfoTextBook-Italic"/>
              </a:rPr>
              <a:t>Ironically</a:t>
            </a:r>
            <a:r>
              <a:rPr lang="en-GB" sz="3600" dirty="0">
                <a:latin typeface="InfoTextBook-Italic"/>
                <a:ea typeface="ＭＳ Ｐゴシック" charset="0"/>
                <a:cs typeface="InfoTextBook-Italic"/>
              </a:rPr>
              <a:t>, the real victim is the recalcitrant </a:t>
            </a:r>
            <a:r>
              <a:rPr lang="en-GB" sz="3600" dirty="0">
                <a:latin typeface="InfoTextBook-Italic"/>
                <a:ea typeface="ＭＳ Ｐゴシック" charset="0"/>
                <a:cs typeface="InfoTextBook-Italic"/>
              </a:rPr>
              <a:t>ticket purchaser </a:t>
            </a:r>
            <a:r>
              <a:rPr lang="en-GB" sz="3600" dirty="0">
                <a:latin typeface="InfoTextBook-Italic"/>
                <a:ea typeface="ＭＳ Ｐゴシック" charset="0"/>
                <a:cs typeface="InfoTextBook-Italic"/>
              </a:rPr>
              <a:t>himself. </a:t>
            </a:r>
            <a:r>
              <a:rPr lang="en-GB" sz="3600" dirty="0">
                <a:latin typeface="InfoTextBook-Italic"/>
                <a:ea typeface="ＭＳ Ｐゴシック" charset="0"/>
                <a:cs typeface="InfoTextBook-Italic"/>
              </a:rPr>
              <a:t>If </a:t>
            </a:r>
            <a:r>
              <a:rPr lang="en-GB" sz="3600" dirty="0">
                <a:latin typeface="InfoTextBook-Italic"/>
                <a:ea typeface="ＭＳ Ｐゴシック" charset="0"/>
                <a:cs typeface="InfoTextBook-Italic"/>
              </a:rPr>
              <a:t>he could but understand that</a:t>
            </a:r>
            <a:r>
              <a:rPr lang="en-GB" sz="3600" dirty="0">
                <a:latin typeface="InfoTextBook-Italic"/>
                <a:ea typeface="ＭＳ Ｐゴシック" charset="0"/>
                <a:cs typeface="InfoTextBook-Italic"/>
              </a:rPr>
              <a:t>, by not </a:t>
            </a:r>
            <a:r>
              <a:rPr lang="en-GB" sz="3600" dirty="0">
                <a:latin typeface="InfoTextBook-Italic"/>
                <a:ea typeface="ＭＳ Ｐゴシック" charset="0"/>
                <a:cs typeface="InfoTextBook-Italic"/>
              </a:rPr>
              <a:t>coming, he has not permitted us to so </a:t>
            </a:r>
            <a:r>
              <a:rPr lang="en-GB" sz="3600" dirty="0">
                <a:latin typeface="InfoTextBook-Italic"/>
                <a:ea typeface="ＭＳ Ｐゴシック" charset="0"/>
                <a:cs typeface="InfoTextBook-Italic"/>
              </a:rPr>
              <a:t>inform him</a:t>
            </a:r>
            <a:r>
              <a:rPr lang="en-GB" sz="3600" dirty="0">
                <a:latin typeface="InfoTextBook-Italic"/>
                <a:ea typeface="ＭＳ Ｐゴシック" charset="0"/>
                <a:cs typeface="InfoTextBook-Italic"/>
              </a:rPr>
              <a:t>, to so inspire him, to so entertain him.</a:t>
            </a:r>
            <a:r>
              <a:rPr lang="en-GB" sz="3600" dirty="0" smtClean="0">
                <a:latin typeface="InfoTextBook-Italic"/>
                <a:ea typeface="ＭＳ Ｐゴシック" charset="0"/>
                <a:cs typeface="InfoTextBook-Italic"/>
              </a:rPr>
              <a:t>”</a:t>
            </a:r>
            <a:endParaRPr lang="en-GB" sz="2200" dirty="0" smtClean="0">
              <a:latin typeface="InfoTextBook-Italic"/>
              <a:ea typeface="ＭＳ Ｐゴシック" charset="0"/>
              <a:cs typeface="InfoTextBook-Italic"/>
            </a:endParaRPr>
          </a:p>
          <a:p>
            <a:pPr algn="ctr" eaLnBrk="1" hangingPunct="1">
              <a:lnSpc>
                <a:spcPts val="4000"/>
              </a:lnSpc>
              <a:buFontTx/>
              <a:buNone/>
            </a:pPr>
            <a:r>
              <a:rPr lang="en-GB" sz="2200" dirty="0" smtClean="0">
                <a:latin typeface="InfoTextBook-Italic"/>
                <a:ea typeface="ＭＳ Ｐゴシック" charset="0"/>
                <a:cs typeface="InfoTextBook-Italic"/>
              </a:rPr>
              <a:t>Danny Newman, Subscribe Now, 1979</a:t>
            </a:r>
            <a:r>
              <a:rPr lang="en-GB" sz="3600" dirty="0" smtClean="0">
                <a:latin typeface="InfoTextBook-Italic"/>
                <a:ea typeface="ＭＳ Ｐゴシック" charset="0"/>
                <a:cs typeface="InfoTextBook-Italic"/>
              </a:rPr>
              <a:t> </a:t>
            </a:r>
            <a:endParaRPr lang="en-GB" sz="3600" dirty="0">
              <a:latin typeface="InfoTextBook-Italic"/>
              <a:ea typeface="ＭＳ Ｐゴシック" charset="0"/>
              <a:cs typeface="InfoTextBook-Italic"/>
            </a:endParaRPr>
          </a:p>
        </p:txBody>
      </p:sp>
      <p:pic>
        <p:nvPicPr>
          <p:cNvPr id="51203" name="Picture 3" descr="arrows.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6276975"/>
            <a:ext cx="10668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4294166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09" name="Rectangle 2"/>
          <p:cNvSpPr>
            <a:spLocks noGrp="1" noChangeArrowheads="1"/>
          </p:cNvSpPr>
          <p:nvPr>
            <p:ph type="title"/>
          </p:nvPr>
        </p:nvSpPr>
        <p:spPr>
          <a:xfrm>
            <a:off x="684213" y="836613"/>
            <a:ext cx="5616575" cy="5329237"/>
          </a:xfrm>
        </p:spPr>
        <p:txBody>
          <a:bodyPr>
            <a:normAutofit/>
          </a:bodyPr>
          <a:lstStyle/>
          <a:p>
            <a:pPr algn="l" eaLnBrk="1" hangingPunct="1"/>
            <a:r>
              <a:rPr lang="en-US" sz="8000" b="1" dirty="0">
                <a:solidFill>
                  <a:srgbClr val="000000"/>
                </a:solidFill>
                <a:latin typeface="InfoTextBook-Roman"/>
                <a:ea typeface="ＭＳ Ｐゴシック" charset="0"/>
                <a:cs typeface="InfoTextBook-Roman"/>
              </a:rPr>
              <a:t>We can’t </a:t>
            </a:r>
            <a:r>
              <a:rPr lang="en-US" sz="8000" b="1" dirty="0" smtClean="0">
                <a:solidFill>
                  <a:srgbClr val="000000"/>
                </a:solidFill>
                <a:latin typeface="InfoTextBook-Roman"/>
                <a:ea typeface="ＭＳ Ｐゴシック" charset="0"/>
                <a:cs typeface="InfoTextBook-Roman"/>
              </a:rPr>
              <a:t>stand in the way </a:t>
            </a:r>
            <a:r>
              <a:rPr lang="en-US" sz="8000" b="1" dirty="0">
                <a:solidFill>
                  <a:srgbClr val="000000"/>
                </a:solidFill>
                <a:latin typeface="InfoTextBook-Roman"/>
                <a:ea typeface="ＭＳ Ｐゴシック" charset="0"/>
                <a:cs typeface="InfoTextBook-Roman"/>
              </a:rPr>
              <a:t>of </a:t>
            </a:r>
            <a:r>
              <a:rPr lang="en-US" sz="8000" b="1" dirty="0">
                <a:solidFill>
                  <a:srgbClr val="FF6600"/>
                </a:solidFill>
                <a:latin typeface="InfoTextBook-Roman"/>
                <a:ea typeface="ＭＳ Ｐゴシック" charset="0"/>
                <a:cs typeface="InfoTextBook-Roman"/>
              </a:rPr>
              <a:t>democracy</a:t>
            </a:r>
          </a:p>
        </p:txBody>
      </p:sp>
      <p:pic>
        <p:nvPicPr>
          <p:cNvPr id="43010" name="Picture 3" descr="arrows.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6276975"/>
            <a:ext cx="10668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332641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5" name="Rectangle 2"/>
          <p:cNvSpPr>
            <a:spLocks noGrp="1" noChangeArrowheads="1"/>
          </p:cNvSpPr>
          <p:nvPr>
            <p:ph type="title"/>
          </p:nvPr>
        </p:nvSpPr>
        <p:spPr>
          <a:xfrm>
            <a:off x="684213" y="836613"/>
            <a:ext cx="5616575" cy="5329237"/>
          </a:xfrm>
        </p:spPr>
        <p:txBody>
          <a:bodyPr>
            <a:normAutofit/>
          </a:bodyPr>
          <a:lstStyle/>
          <a:p>
            <a:pPr algn="l"/>
            <a:r>
              <a:rPr lang="en-US" sz="8000" b="1" dirty="0">
                <a:latin typeface="InfoTextBook-Roman"/>
                <a:ea typeface="ＭＳ Ｐゴシック" charset="0"/>
                <a:cs typeface="InfoTextBook-Roman"/>
              </a:rPr>
              <a:t>Horizontal subscription </a:t>
            </a:r>
            <a:br>
              <a:rPr lang="en-US" sz="8000" b="1" dirty="0">
                <a:latin typeface="InfoTextBook-Roman"/>
                <a:ea typeface="ＭＳ Ｐゴシック" charset="0"/>
                <a:cs typeface="InfoTextBook-Roman"/>
              </a:rPr>
            </a:br>
            <a:r>
              <a:rPr lang="en-US" sz="8000" b="1" dirty="0">
                <a:solidFill>
                  <a:srgbClr val="FF6600"/>
                </a:solidFill>
                <a:latin typeface="InfoTextBook-Roman"/>
                <a:ea typeface="ＭＳ Ｐゴシック" charset="0"/>
                <a:cs typeface="InfoTextBook-Roman"/>
              </a:rPr>
              <a:t>anyone?</a:t>
            </a:r>
          </a:p>
        </p:txBody>
      </p:sp>
      <p:pic>
        <p:nvPicPr>
          <p:cNvPr id="36866" name="Picture 3" descr="arrows.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6276975"/>
            <a:ext cx="10668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705326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1" name="Rectangle 2"/>
          <p:cNvSpPr>
            <a:spLocks noGrp="1" noChangeArrowheads="1"/>
          </p:cNvSpPr>
          <p:nvPr>
            <p:ph type="title"/>
          </p:nvPr>
        </p:nvSpPr>
        <p:spPr>
          <a:xfrm>
            <a:off x="684213" y="836613"/>
            <a:ext cx="5616575" cy="5329237"/>
          </a:xfrm>
        </p:spPr>
        <p:txBody>
          <a:bodyPr>
            <a:normAutofit/>
          </a:bodyPr>
          <a:lstStyle/>
          <a:p>
            <a:pPr algn="l" eaLnBrk="1" hangingPunct="1"/>
            <a:r>
              <a:rPr lang="en-US" sz="8000" b="1" dirty="0">
                <a:solidFill>
                  <a:srgbClr val="FF6600"/>
                </a:solidFill>
                <a:latin typeface="InfoTextBook-Roman"/>
                <a:ea typeface="ＭＳ Ｐゴシック" charset="0"/>
                <a:cs typeface="InfoTextBook-Roman"/>
              </a:rPr>
              <a:t>Keep up,</a:t>
            </a:r>
            <a:r>
              <a:rPr lang="en-US" sz="8000" b="1" dirty="0">
                <a:solidFill>
                  <a:srgbClr val="000000"/>
                </a:solidFill>
                <a:latin typeface="InfoTextBook-Roman"/>
                <a:ea typeface="ＭＳ Ｐゴシック" charset="0"/>
                <a:cs typeface="InfoTextBook-Roman"/>
              </a:rPr>
              <a:t> the audience are racing ahead</a:t>
            </a:r>
            <a:br>
              <a:rPr lang="en-US" sz="8000" b="1" dirty="0">
                <a:solidFill>
                  <a:srgbClr val="000000"/>
                </a:solidFill>
                <a:latin typeface="InfoTextBook-Roman"/>
                <a:ea typeface="ＭＳ Ｐゴシック" charset="0"/>
                <a:cs typeface="InfoTextBook-Roman"/>
              </a:rPr>
            </a:br>
            <a:r>
              <a:rPr lang="en-US" sz="8000" b="1" dirty="0">
                <a:solidFill>
                  <a:srgbClr val="000000"/>
                </a:solidFill>
                <a:latin typeface="InfoTextBook-Roman"/>
                <a:ea typeface="ＭＳ Ｐゴシック" charset="0"/>
                <a:cs typeface="InfoTextBook-Roman"/>
              </a:rPr>
              <a:t>of us…</a:t>
            </a:r>
          </a:p>
        </p:txBody>
      </p:sp>
      <p:pic>
        <p:nvPicPr>
          <p:cNvPr id="40962" name="Picture 3" descr="arrows.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6276975"/>
            <a:ext cx="10668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454118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09" name="Rectangle 2"/>
          <p:cNvSpPr>
            <a:spLocks noGrp="1" noChangeArrowheads="1"/>
          </p:cNvSpPr>
          <p:nvPr>
            <p:ph type="title"/>
          </p:nvPr>
        </p:nvSpPr>
        <p:spPr>
          <a:xfrm>
            <a:off x="684213" y="836613"/>
            <a:ext cx="5616575" cy="5329237"/>
          </a:xfrm>
        </p:spPr>
        <p:txBody>
          <a:bodyPr>
            <a:normAutofit/>
          </a:bodyPr>
          <a:lstStyle/>
          <a:p>
            <a:pPr algn="l" eaLnBrk="1" hangingPunct="1"/>
            <a:r>
              <a:rPr lang="en-US" sz="8000" b="1" dirty="0" smtClean="0">
                <a:latin typeface="InfoTextBook-Roman"/>
                <a:ea typeface="ＭＳ Ｐゴシック" charset="0"/>
                <a:cs typeface="InfoTextBook-Roman"/>
              </a:rPr>
              <a:t>Audiences </a:t>
            </a:r>
            <a:r>
              <a:rPr lang="en-US" sz="8000" b="1" dirty="0">
                <a:solidFill>
                  <a:srgbClr val="FF6600"/>
                </a:solidFill>
                <a:latin typeface="InfoTextBook-Roman"/>
                <a:ea typeface="ＭＳ Ｐゴシック" charset="0"/>
                <a:cs typeface="InfoTextBook-Roman"/>
              </a:rPr>
              <a:t>haven’t lost their</a:t>
            </a:r>
            <a:r>
              <a:rPr lang="en-US" sz="8000" b="1" dirty="0">
                <a:latin typeface="InfoTextBook-Roman"/>
                <a:ea typeface="ＭＳ Ｐゴシック" charset="0"/>
                <a:cs typeface="InfoTextBook-Roman"/>
              </a:rPr>
              <a:t> </a:t>
            </a:r>
            <a:r>
              <a:rPr lang="en-US" sz="8000" b="1" dirty="0" smtClean="0">
                <a:latin typeface="InfoTextBook-Roman"/>
                <a:ea typeface="ＭＳ Ｐゴシック" charset="0"/>
                <a:cs typeface="InfoTextBook-Roman"/>
              </a:rPr>
              <a:t>imaginations</a:t>
            </a:r>
            <a:endParaRPr lang="en-US" sz="8000" b="1" dirty="0">
              <a:latin typeface="InfoTextBook-Roman"/>
              <a:ea typeface="ＭＳ Ｐゴシック" charset="0"/>
              <a:cs typeface="InfoTextBook-Roman"/>
            </a:endParaRPr>
          </a:p>
        </p:txBody>
      </p:sp>
      <p:pic>
        <p:nvPicPr>
          <p:cNvPr id="43010" name="Picture 3" descr="arrows.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6276975"/>
            <a:ext cx="10668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035352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09" name="Rectangle 2"/>
          <p:cNvSpPr>
            <a:spLocks noGrp="1" noChangeArrowheads="1"/>
          </p:cNvSpPr>
          <p:nvPr>
            <p:ph type="title"/>
          </p:nvPr>
        </p:nvSpPr>
        <p:spPr>
          <a:xfrm>
            <a:off x="684213" y="608013"/>
            <a:ext cx="5616575" cy="5329237"/>
          </a:xfrm>
        </p:spPr>
        <p:txBody>
          <a:bodyPr>
            <a:normAutofit fontScale="90000"/>
          </a:bodyPr>
          <a:lstStyle/>
          <a:p>
            <a:pPr algn="l" eaLnBrk="1" hangingPunct="1"/>
            <a:r>
              <a:rPr lang="en-US" sz="8000" b="1" dirty="0" smtClean="0">
                <a:solidFill>
                  <a:srgbClr val="FF6600"/>
                </a:solidFill>
                <a:latin typeface="InfoTextBook-Roman"/>
                <a:ea typeface="ＭＳ Ｐゴシック" charset="0"/>
                <a:cs typeface="InfoTextBook-Roman"/>
              </a:rPr>
              <a:t>Never underestimate </a:t>
            </a:r>
            <a:r>
              <a:rPr lang="en-US" sz="8000" b="1" dirty="0" smtClean="0">
                <a:solidFill>
                  <a:srgbClr val="000000"/>
                </a:solidFill>
                <a:latin typeface="InfoTextBook-Roman"/>
                <a:ea typeface="ＭＳ Ｐゴシック" charset="0"/>
                <a:cs typeface="InfoTextBook-Roman"/>
              </a:rPr>
              <a:t>the intelligence of the audience</a:t>
            </a:r>
            <a:endParaRPr lang="en-US" sz="8000" b="1" dirty="0">
              <a:solidFill>
                <a:srgbClr val="000000"/>
              </a:solidFill>
              <a:latin typeface="InfoTextBook-Roman"/>
              <a:ea typeface="ＭＳ Ｐゴシック" charset="0"/>
              <a:cs typeface="InfoTextBook-Roman"/>
            </a:endParaRPr>
          </a:p>
        </p:txBody>
      </p:sp>
      <p:pic>
        <p:nvPicPr>
          <p:cNvPr id="43010" name="Picture 3" descr="arrows.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6276975"/>
            <a:ext cx="10668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0016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3" name="Rectangle 2"/>
          <p:cNvSpPr>
            <a:spLocks noGrp="1" noChangeArrowheads="1"/>
          </p:cNvSpPr>
          <p:nvPr>
            <p:ph type="title"/>
          </p:nvPr>
        </p:nvSpPr>
        <p:spPr>
          <a:xfrm>
            <a:off x="684213" y="722313"/>
            <a:ext cx="5616575" cy="5329237"/>
          </a:xfrm>
        </p:spPr>
        <p:txBody>
          <a:bodyPr>
            <a:normAutofit/>
          </a:bodyPr>
          <a:lstStyle/>
          <a:p>
            <a:pPr algn="l"/>
            <a:r>
              <a:rPr lang="en-US" sz="8000" b="1" dirty="0">
                <a:solidFill>
                  <a:srgbClr val="FF6600"/>
                </a:solidFill>
                <a:latin typeface="InfoTextBook-Roman"/>
                <a:ea typeface="ＭＳ Ｐゴシック" charset="0"/>
                <a:cs typeface="InfoTextBook-Roman"/>
              </a:rPr>
              <a:t>Intelligence &amp; </a:t>
            </a:r>
            <a:r>
              <a:rPr lang="en-US" sz="8000" b="1" dirty="0">
                <a:latin typeface="InfoTextBook-Roman"/>
                <a:ea typeface="ＭＳ Ｐゴシック" charset="0"/>
                <a:cs typeface="InfoTextBook-Roman"/>
              </a:rPr>
              <a:t>insight</a:t>
            </a:r>
          </a:p>
        </p:txBody>
      </p:sp>
      <p:pic>
        <p:nvPicPr>
          <p:cNvPr id="38914" name="Picture 3" descr="arrows.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6276975"/>
            <a:ext cx="10668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17061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a:xfrm>
            <a:off x="4932363" y="1447800"/>
            <a:ext cx="3600450" cy="3352800"/>
          </a:xfrm>
        </p:spPr>
        <p:txBody>
          <a:bodyPr/>
          <a:lstStyle/>
          <a:p>
            <a:pPr algn="l" eaLnBrk="1" hangingPunct="1"/>
            <a:r>
              <a:rPr lang="en-US" sz="3600" b="1">
                <a:latin typeface="InfoTextBook-Roman" charset="0"/>
                <a:ea typeface="ＭＳ Ｐゴシック" charset="0"/>
                <a:cs typeface="InfoTextBook-Roman" charset="0"/>
              </a:rPr>
              <a:t>7 May 1979</a:t>
            </a:r>
            <a:br>
              <a:rPr lang="en-US" sz="3600" b="1">
                <a:latin typeface="InfoTextBook-Roman" charset="0"/>
                <a:ea typeface="ＭＳ Ｐゴシック" charset="0"/>
                <a:cs typeface="InfoTextBook-Roman" charset="0"/>
              </a:rPr>
            </a:br>
            <a:r>
              <a:rPr lang="en-US" sz="3600" b="1">
                <a:latin typeface="InfoTextBook-Roman" charset="0"/>
                <a:ea typeface="ＭＳ Ｐゴシック" charset="0"/>
                <a:cs typeface="InfoTextBook-Roman" charset="0"/>
              </a:rPr>
              <a:t/>
            </a:r>
            <a:br>
              <a:rPr lang="en-US" sz="3600" b="1">
                <a:latin typeface="InfoTextBook-Roman" charset="0"/>
                <a:ea typeface="ＭＳ Ｐゴシック" charset="0"/>
                <a:cs typeface="InfoTextBook-Roman" charset="0"/>
              </a:rPr>
            </a:br>
            <a:r>
              <a:rPr lang="en-US" sz="3600" b="1">
                <a:latin typeface="InfoTextBook-Roman" charset="0"/>
                <a:ea typeface="ＭＳ Ｐゴシック" charset="0"/>
                <a:cs typeface="InfoTextBook-Roman" charset="0"/>
              </a:rPr>
              <a:t>Wave goodbye</a:t>
            </a:r>
            <a:br>
              <a:rPr lang="en-US" sz="3600" b="1">
                <a:latin typeface="InfoTextBook-Roman" charset="0"/>
                <a:ea typeface="ＭＳ Ｐゴシック" charset="0"/>
                <a:cs typeface="InfoTextBook-Roman" charset="0"/>
              </a:rPr>
            </a:br>
            <a:r>
              <a:rPr lang="en-US" sz="3600" b="1">
                <a:latin typeface="InfoTextBook-Roman" charset="0"/>
                <a:ea typeface="ＭＳ Ｐゴシック" charset="0"/>
                <a:cs typeface="InfoTextBook-Roman" charset="0"/>
              </a:rPr>
              <a:t>to your funding</a:t>
            </a:r>
            <a:r>
              <a:rPr lang="en-US" sz="3200" b="1">
                <a:latin typeface="InfoTextBook-Roman" charset="0"/>
                <a:ea typeface="ＭＳ Ｐゴシック" charset="0"/>
                <a:cs typeface="InfoTextBook-Roman" charset="0"/>
              </a:rPr>
              <a:t/>
            </a:r>
            <a:br>
              <a:rPr lang="en-US" sz="3200" b="1">
                <a:latin typeface="InfoTextBook-Roman" charset="0"/>
                <a:ea typeface="ＭＳ Ｐゴシック" charset="0"/>
                <a:cs typeface="InfoTextBook-Roman" charset="0"/>
              </a:rPr>
            </a:br>
            <a:r>
              <a:rPr lang="en-US" sz="3200" b="1">
                <a:latin typeface="InfoTextBook-Roman" charset="0"/>
                <a:ea typeface="ＭＳ Ｐゴシック" charset="0"/>
                <a:cs typeface="InfoTextBook-Roman" charset="0"/>
              </a:rPr>
              <a:t/>
            </a:r>
            <a:br>
              <a:rPr lang="en-US" sz="3200" b="1">
                <a:latin typeface="InfoTextBook-Roman" charset="0"/>
                <a:ea typeface="ＭＳ Ｐゴシック" charset="0"/>
                <a:cs typeface="InfoTextBook-Roman" charset="0"/>
              </a:rPr>
            </a:br>
            <a:endParaRPr lang="en-US" sz="3200">
              <a:latin typeface="InfoTextBook-Roman" charset="0"/>
              <a:ea typeface="ＭＳ Ｐゴシック" charset="0"/>
              <a:cs typeface="InfoTextBook-Roman" charset="0"/>
            </a:endParaRPr>
          </a:p>
        </p:txBody>
      </p:sp>
      <p:pic>
        <p:nvPicPr>
          <p:cNvPr id="2048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419600" cy="684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3" name="Picture 11"/>
          <p:cNvPicPr>
            <a:picLocks noChangeAspect="1" noChangeArrowheads="1"/>
          </p:cNvPicPr>
          <p:nvPr/>
        </p:nvPicPr>
        <p:blipFill>
          <a:blip r:embed="rId4">
            <a:extLst>
              <a:ext uri="{28A0092B-C50C-407E-A947-70E740481C1C}">
                <a14:useLocalDpi xmlns:a14="http://schemas.microsoft.com/office/drawing/2010/main" val="0"/>
              </a:ext>
            </a:extLst>
          </a:blip>
          <a:srcRect l="78554" t="35327" r="7516" b="46181"/>
          <a:stretch>
            <a:fillRect/>
          </a:stretch>
        </p:blipFill>
        <p:spPr bwMode="auto">
          <a:xfrm>
            <a:off x="7596188" y="6021388"/>
            <a:ext cx="1243012"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Picture 11"/>
          <p:cNvPicPr>
            <a:picLocks noChangeAspect="1" noChangeArrowheads="1"/>
          </p:cNvPicPr>
          <p:nvPr/>
        </p:nvPicPr>
        <p:blipFill>
          <a:blip r:embed="rId4">
            <a:extLst>
              <a:ext uri="{28A0092B-C50C-407E-A947-70E740481C1C}">
                <a14:useLocalDpi xmlns:a14="http://schemas.microsoft.com/office/drawing/2010/main" val="0"/>
              </a:ext>
            </a:extLst>
          </a:blip>
          <a:srcRect l="78554" t="35327" r="7516" b="46181"/>
          <a:stretch>
            <a:fillRect/>
          </a:stretch>
        </p:blipFill>
        <p:spPr bwMode="auto">
          <a:xfrm>
            <a:off x="7500938" y="5949950"/>
            <a:ext cx="1338262"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2884394"/>
      </p:ext>
    </p:extLst>
  </p:cSld>
  <p:clrMapOvr>
    <a:masterClrMapping/>
  </p:clrMapOvr>
  <p:transition xmlns:p14="http://schemas.microsoft.com/office/powerpoint/2010/main" spd="slow" advClick="0"/>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481"/>
                                        </p:tgtEl>
                                        <p:attrNameLst>
                                          <p:attrName>style.visibility</p:attrName>
                                        </p:attrNameLst>
                                      </p:cBhvr>
                                      <p:to>
                                        <p:strVal val="visible"/>
                                      </p:to>
                                    </p:set>
                                    <p:anim calcmode="lin" valueType="num">
                                      <p:cBhvr additive="base">
                                        <p:cTn id="7" dur="500" fill="hold"/>
                                        <p:tgtEl>
                                          <p:spTgt spid="20481"/>
                                        </p:tgtEl>
                                        <p:attrNameLst>
                                          <p:attrName>ppt_x</p:attrName>
                                        </p:attrNameLst>
                                      </p:cBhvr>
                                      <p:tavLst>
                                        <p:tav tm="0">
                                          <p:val>
                                            <p:strVal val="#ppt_x"/>
                                          </p:val>
                                        </p:tav>
                                        <p:tav tm="100000">
                                          <p:val>
                                            <p:strVal val="#ppt_x"/>
                                          </p:val>
                                        </p:tav>
                                      </p:tavLst>
                                    </p:anim>
                                    <p:anim calcmode="lin" valueType="num">
                                      <p:cBhvr additive="base">
                                        <p:cTn id="8" dur="500" fill="hold"/>
                                        <p:tgtEl>
                                          <p:spTgt spid="2048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1" grpId="0"/>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633" name="Rectangle 2"/>
          <p:cNvSpPr>
            <a:spLocks noGrp="1" noChangeArrowheads="1"/>
          </p:cNvSpPr>
          <p:nvPr>
            <p:ph type="title"/>
          </p:nvPr>
        </p:nvSpPr>
        <p:spPr>
          <a:xfrm>
            <a:off x="684213" y="836613"/>
            <a:ext cx="5616575" cy="5329237"/>
          </a:xfrm>
        </p:spPr>
        <p:txBody>
          <a:bodyPr>
            <a:normAutofit/>
          </a:bodyPr>
          <a:lstStyle/>
          <a:p>
            <a:pPr algn="l" eaLnBrk="1" hangingPunct="1"/>
            <a:r>
              <a:rPr lang="en-US" sz="8000" b="1" dirty="0">
                <a:solidFill>
                  <a:srgbClr val="FF6600"/>
                </a:solidFill>
                <a:latin typeface="InfoTextBook-Roman"/>
                <a:ea typeface="ＭＳ Ｐゴシック" charset="0"/>
                <a:cs typeface="InfoTextBook-Roman"/>
              </a:rPr>
              <a:t>We are</a:t>
            </a:r>
            <a:r>
              <a:rPr lang="en-US" sz="8000" b="1" dirty="0">
                <a:latin typeface="InfoTextBook-Roman"/>
                <a:ea typeface="ＭＳ Ｐゴシック" charset="0"/>
                <a:cs typeface="InfoTextBook-Roman"/>
              </a:rPr>
              <a:t> all so much </a:t>
            </a:r>
            <a:r>
              <a:rPr lang="en-US" sz="8000" b="1" dirty="0">
                <a:solidFill>
                  <a:srgbClr val="FF6600"/>
                </a:solidFill>
                <a:latin typeface="InfoTextBook-Roman"/>
                <a:ea typeface="ＭＳ Ｐゴシック" charset="0"/>
                <a:cs typeface="InfoTextBook-Roman"/>
              </a:rPr>
              <a:t>better</a:t>
            </a:r>
            <a:r>
              <a:rPr lang="en-US" sz="8000" b="1" dirty="0">
                <a:latin typeface="InfoTextBook-Roman"/>
                <a:ea typeface="ＭＳ Ｐゴシック" charset="0"/>
                <a:cs typeface="InfoTextBook-Roman"/>
              </a:rPr>
              <a:t/>
            </a:r>
            <a:br>
              <a:rPr lang="en-US" sz="8000" b="1" dirty="0">
                <a:latin typeface="InfoTextBook-Roman"/>
                <a:ea typeface="ＭＳ Ｐゴシック" charset="0"/>
                <a:cs typeface="InfoTextBook-Roman"/>
              </a:rPr>
            </a:br>
            <a:r>
              <a:rPr lang="en-US" sz="8000" b="1" dirty="0">
                <a:latin typeface="InfoTextBook-Roman"/>
                <a:ea typeface="ＭＳ Ｐゴシック" charset="0"/>
                <a:cs typeface="InfoTextBook-Roman"/>
              </a:rPr>
              <a:t>than this…</a:t>
            </a:r>
          </a:p>
        </p:txBody>
      </p:sp>
      <p:pic>
        <p:nvPicPr>
          <p:cNvPr id="69634" name="Picture 3" descr="arrows.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6276975"/>
            <a:ext cx="10668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886566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3969" name="Rectangle 2"/>
          <p:cNvSpPr>
            <a:spLocks noGrp="1" noChangeArrowheads="1"/>
          </p:cNvSpPr>
          <p:nvPr>
            <p:ph type="title"/>
          </p:nvPr>
        </p:nvSpPr>
        <p:spPr>
          <a:xfrm>
            <a:off x="684213" y="836613"/>
            <a:ext cx="5616575" cy="5329237"/>
          </a:xfrm>
        </p:spPr>
        <p:txBody>
          <a:bodyPr>
            <a:normAutofit/>
          </a:bodyPr>
          <a:lstStyle/>
          <a:p>
            <a:pPr algn="l" eaLnBrk="1" hangingPunct="1"/>
            <a:r>
              <a:rPr lang="en-US" sz="8000" b="1" dirty="0">
                <a:solidFill>
                  <a:srgbClr val="000000"/>
                </a:solidFill>
                <a:latin typeface="InfoTextBook-Roman"/>
                <a:ea typeface="ＭＳ Ｐゴシック" charset="0"/>
                <a:cs typeface="InfoTextBook-Roman"/>
              </a:rPr>
              <a:t>It’s </a:t>
            </a:r>
            <a:r>
              <a:rPr lang="en-US" sz="8000" b="1" dirty="0">
                <a:solidFill>
                  <a:srgbClr val="FF6600"/>
                </a:solidFill>
                <a:latin typeface="InfoTextBook-Roman"/>
                <a:ea typeface="ＭＳ Ｐゴシック" charset="0"/>
                <a:cs typeface="InfoTextBook-Roman"/>
              </a:rPr>
              <a:t>ours </a:t>
            </a:r>
            <a:r>
              <a:rPr lang="en-US" sz="8000" b="1" dirty="0">
                <a:solidFill>
                  <a:srgbClr val="000000"/>
                </a:solidFill>
                <a:latin typeface="InfoTextBook-Roman"/>
                <a:ea typeface="ＭＳ Ｐゴシック" charset="0"/>
                <a:cs typeface="InfoTextBook-Roman"/>
              </a:rPr>
              <a:t>for the taking…</a:t>
            </a:r>
          </a:p>
        </p:txBody>
      </p:sp>
      <p:pic>
        <p:nvPicPr>
          <p:cNvPr id="83970" name="Picture 3" descr="arrows.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6276975"/>
            <a:ext cx="10668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444159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017" name="Rectangle 2"/>
          <p:cNvSpPr>
            <a:spLocks noGrp="1" noChangeArrowheads="1"/>
          </p:cNvSpPr>
          <p:nvPr>
            <p:ph type="title"/>
          </p:nvPr>
        </p:nvSpPr>
        <p:spPr>
          <a:xfrm>
            <a:off x="684213" y="836613"/>
            <a:ext cx="5616575" cy="5329237"/>
          </a:xfrm>
        </p:spPr>
        <p:txBody>
          <a:bodyPr>
            <a:normAutofit/>
          </a:bodyPr>
          <a:lstStyle/>
          <a:p>
            <a:pPr algn="l" eaLnBrk="1" hangingPunct="1"/>
            <a:r>
              <a:rPr lang="en-US" sz="8000" b="1" dirty="0">
                <a:solidFill>
                  <a:srgbClr val="000000"/>
                </a:solidFill>
                <a:latin typeface="InfoTextBook-Roman"/>
                <a:ea typeface="ＭＳ Ｐゴシック" charset="0"/>
                <a:cs typeface="InfoTextBook-Roman"/>
              </a:rPr>
              <a:t>The </a:t>
            </a:r>
            <a:r>
              <a:rPr lang="en-US" sz="8000" b="1" dirty="0">
                <a:solidFill>
                  <a:srgbClr val="FF6600"/>
                </a:solidFill>
                <a:latin typeface="InfoTextBook-Roman"/>
                <a:ea typeface="ＭＳ Ｐゴシック" charset="0"/>
                <a:cs typeface="InfoTextBook-Roman"/>
              </a:rPr>
              <a:t>arts</a:t>
            </a:r>
            <a:r>
              <a:rPr lang="en-US" sz="8000" b="1" dirty="0">
                <a:solidFill>
                  <a:srgbClr val="000000"/>
                </a:solidFill>
                <a:latin typeface="InfoTextBook-Roman"/>
                <a:ea typeface="ＭＳ Ｐゴシック" charset="0"/>
                <a:cs typeface="InfoTextBook-Roman"/>
              </a:rPr>
              <a:t> can </a:t>
            </a:r>
            <a:r>
              <a:rPr lang="en-US" sz="8000" b="1" dirty="0" smtClean="0">
                <a:solidFill>
                  <a:srgbClr val="000000"/>
                </a:solidFill>
                <a:latin typeface="InfoTextBook-Roman"/>
                <a:ea typeface="ＭＳ Ｐゴシック" charset="0"/>
                <a:cs typeface="InfoTextBook-Roman"/>
              </a:rPr>
              <a:t>do all </a:t>
            </a:r>
            <a:r>
              <a:rPr lang="en-US" sz="8000" b="1" dirty="0">
                <a:solidFill>
                  <a:srgbClr val="000000"/>
                </a:solidFill>
                <a:latin typeface="InfoTextBook-Roman"/>
                <a:ea typeface="ＭＳ Ｐゴシック" charset="0"/>
                <a:cs typeface="InfoTextBook-Roman"/>
              </a:rPr>
              <a:t>this…</a:t>
            </a:r>
          </a:p>
        </p:txBody>
      </p:sp>
      <p:pic>
        <p:nvPicPr>
          <p:cNvPr id="86018" name="Picture 3" descr="arrows.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6276975"/>
            <a:ext cx="10668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357390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3" descr="arrows.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6276975"/>
            <a:ext cx="10668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495300" y="444500"/>
            <a:ext cx="8343900" cy="5001369"/>
          </a:xfrm>
          <a:prstGeom prst="rect">
            <a:avLst/>
          </a:prstGeom>
        </p:spPr>
        <p:txBody>
          <a:bodyPr wrap="square">
            <a:spAutoFit/>
          </a:bodyPr>
          <a:lstStyle/>
          <a:p>
            <a:pPr>
              <a:spcAft>
                <a:spcPts val="1200"/>
              </a:spcAft>
            </a:pPr>
            <a:r>
              <a:rPr lang="en-US" sz="3700" dirty="0" smtClean="0">
                <a:solidFill>
                  <a:srgbClr val="FF6E00"/>
                </a:solidFill>
                <a:latin typeface="InfoTextRegularTf-Roman" charset="0"/>
                <a:ea typeface="ＭＳ Ｐゴシック" charset="0"/>
                <a:cs typeface="ＭＳ Ｐゴシック" charset="0"/>
              </a:rPr>
              <a:t>21</a:t>
            </a:r>
            <a:r>
              <a:rPr lang="en-US" sz="3700" baseline="30000" dirty="0" smtClean="0">
                <a:solidFill>
                  <a:srgbClr val="FF6E00"/>
                </a:solidFill>
                <a:latin typeface="InfoTextRegularTf-Roman" charset="0"/>
                <a:ea typeface="ＭＳ Ｐゴシック" charset="0"/>
                <a:cs typeface="ＭＳ Ｐゴシック" charset="0"/>
              </a:rPr>
              <a:t>st</a:t>
            </a:r>
            <a:r>
              <a:rPr lang="en-US" sz="3700" dirty="0" smtClean="0">
                <a:solidFill>
                  <a:srgbClr val="FF6E00"/>
                </a:solidFill>
                <a:latin typeface="InfoTextRegularTf-Roman" charset="0"/>
                <a:ea typeface="ＭＳ Ｐゴシック" charset="0"/>
                <a:cs typeface="ＭＳ Ｐゴシック" charset="0"/>
              </a:rPr>
              <a:t> century challenges</a:t>
            </a:r>
            <a:endParaRPr lang="en-US" sz="3700" dirty="0">
              <a:solidFill>
                <a:srgbClr val="FF6E00"/>
              </a:solidFill>
              <a:latin typeface="InfoTextRegularTf-Roman" charset="0"/>
              <a:ea typeface="ＭＳ Ｐゴシック" charset="0"/>
              <a:cs typeface="ＭＳ Ｐゴシック" charset="0"/>
            </a:endParaRPr>
          </a:p>
          <a:p>
            <a:pPr>
              <a:spcAft>
                <a:spcPts val="1200"/>
              </a:spcAft>
            </a:pPr>
            <a:r>
              <a:rPr lang="en-US" sz="3700" dirty="0" smtClean="0">
                <a:latin typeface="InfoTextRegularTf-Roman" charset="0"/>
                <a:ea typeface="ＭＳ Ｐゴシック" charset="0"/>
                <a:cs typeface="ＭＳ Ｐゴシック" charset="0"/>
              </a:rPr>
              <a:t>Societal </a:t>
            </a:r>
            <a:r>
              <a:rPr lang="en-US" sz="3700" dirty="0">
                <a:latin typeface="InfoTextRegularTf-Roman" charset="0"/>
                <a:ea typeface="ＭＳ Ｐゴシック" charset="0"/>
                <a:cs typeface="ＭＳ Ｐゴシック" charset="0"/>
              </a:rPr>
              <a:t>changes</a:t>
            </a:r>
          </a:p>
          <a:p>
            <a:pPr>
              <a:spcAft>
                <a:spcPts val="1200"/>
              </a:spcAft>
            </a:pPr>
            <a:r>
              <a:rPr lang="en-US" sz="3700" dirty="0">
                <a:latin typeface="InfoTextRegularTf-Roman" charset="0"/>
                <a:ea typeface="ＭＳ Ｐゴシック" charset="0"/>
                <a:cs typeface="ＭＳ Ｐゴシック" charset="0"/>
              </a:rPr>
              <a:t>Explosion of information</a:t>
            </a:r>
          </a:p>
          <a:p>
            <a:pPr>
              <a:spcAft>
                <a:spcPts val="1200"/>
              </a:spcAft>
            </a:pPr>
            <a:r>
              <a:rPr lang="en-US" sz="3700" dirty="0">
                <a:latin typeface="InfoTextRegularTf-Roman" charset="0"/>
                <a:ea typeface="ＭＳ Ｐゴシック" charset="0"/>
                <a:cs typeface="ＭＳ Ｐゴシック" charset="0"/>
              </a:rPr>
              <a:t>Digital </a:t>
            </a:r>
            <a:r>
              <a:rPr lang="en-US" sz="3700" dirty="0" smtClean="0">
                <a:latin typeface="InfoTextRegularTf-Roman" charset="0"/>
                <a:ea typeface="ＭＳ Ｐゴシック" charset="0"/>
                <a:cs typeface="ＭＳ Ｐゴシック" charset="0"/>
              </a:rPr>
              <a:t>opportunities</a:t>
            </a:r>
            <a:endParaRPr lang="en-US" sz="3700" dirty="0">
              <a:latin typeface="InfoTextRegularTf-Roman" charset="0"/>
              <a:ea typeface="ＭＳ Ｐゴシック" charset="0"/>
              <a:cs typeface="ＭＳ Ｐゴシック" charset="0"/>
            </a:endParaRPr>
          </a:p>
          <a:p>
            <a:pPr>
              <a:spcAft>
                <a:spcPts val="1200"/>
              </a:spcAft>
            </a:pPr>
            <a:r>
              <a:rPr lang="en-US" sz="3700" dirty="0">
                <a:latin typeface="InfoTextRegularTf-Roman" charset="0"/>
                <a:ea typeface="ＭＳ Ｐゴシック" charset="0"/>
                <a:cs typeface="ＭＳ Ｐゴシック" charset="0"/>
              </a:rPr>
              <a:t>Vast choice of leisure pursuits</a:t>
            </a:r>
          </a:p>
          <a:p>
            <a:pPr>
              <a:spcAft>
                <a:spcPts val="1200"/>
              </a:spcAft>
            </a:pPr>
            <a:r>
              <a:rPr lang="en-US" sz="3700" dirty="0">
                <a:latin typeface="InfoTextRegularTf-Roman" charset="0"/>
                <a:ea typeface="ＭＳ Ｐゴシック" charset="0"/>
                <a:cs typeface="ＭＳ Ｐゴシック" charset="0"/>
              </a:rPr>
              <a:t>Perception of relevance</a:t>
            </a:r>
          </a:p>
          <a:p>
            <a:pPr>
              <a:spcAft>
                <a:spcPts val="1200"/>
              </a:spcAft>
            </a:pPr>
            <a:r>
              <a:rPr lang="en-US" sz="3700" dirty="0" err="1">
                <a:latin typeface="InfoTextRegularTf-Roman" charset="0"/>
                <a:ea typeface="ＭＳ Ｐゴシック" charset="0"/>
                <a:cs typeface="ＭＳ Ｐゴシック" charset="0"/>
              </a:rPr>
              <a:t>Democratisation</a:t>
            </a:r>
            <a:r>
              <a:rPr lang="en-US" sz="3700" dirty="0">
                <a:latin typeface="InfoTextRegularTf-Roman" charset="0"/>
                <a:ea typeface="ＭＳ Ｐゴシック" charset="0"/>
                <a:cs typeface="ＭＳ Ｐゴシック" charset="0"/>
              </a:rPr>
              <a:t> of culture and participation</a:t>
            </a:r>
          </a:p>
        </p:txBody>
      </p:sp>
    </p:spTree>
    <p:extLst>
      <p:ext uri="{BB962C8B-B14F-4D97-AF65-F5344CB8AC3E}">
        <p14:creationId xmlns:p14="http://schemas.microsoft.com/office/powerpoint/2010/main" val="2700656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3" descr="arrows.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6276975"/>
            <a:ext cx="10668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495300" y="444500"/>
            <a:ext cx="8343900" cy="5724644"/>
          </a:xfrm>
          <a:prstGeom prst="rect">
            <a:avLst/>
          </a:prstGeom>
        </p:spPr>
        <p:txBody>
          <a:bodyPr wrap="square">
            <a:spAutoFit/>
          </a:bodyPr>
          <a:lstStyle/>
          <a:p>
            <a:pPr>
              <a:spcAft>
                <a:spcPts val="1200"/>
              </a:spcAft>
            </a:pPr>
            <a:r>
              <a:rPr lang="en-US" sz="3700" dirty="0" smtClean="0">
                <a:solidFill>
                  <a:srgbClr val="FF6E00"/>
                </a:solidFill>
                <a:latin typeface="InfoTextRegularTf-Roman" charset="0"/>
                <a:ea typeface="ＭＳ Ｐゴシック" charset="0"/>
                <a:cs typeface="ＭＳ Ｐゴシック" charset="0"/>
              </a:rPr>
              <a:t>Respond by being…</a:t>
            </a:r>
          </a:p>
          <a:p>
            <a:pPr>
              <a:spcAft>
                <a:spcPts val="1200"/>
              </a:spcAft>
            </a:pPr>
            <a:r>
              <a:rPr lang="en-NZ" sz="3700" dirty="0" smtClean="0">
                <a:latin typeface="InfoTextRegularTf-Roman" charset="0"/>
                <a:ea typeface="ＭＳ Ｐゴシック" charset="0"/>
                <a:cs typeface="ＭＳ Ｐゴシック" charset="0"/>
              </a:rPr>
              <a:t>Vision</a:t>
            </a:r>
            <a:r>
              <a:rPr lang="en-NZ" sz="3700" dirty="0">
                <a:latin typeface="InfoTextRegularTf-Roman" charset="0"/>
                <a:ea typeface="ＭＳ Ｐゴシック" charset="0"/>
                <a:cs typeface="ＭＳ Ｐゴシック" charset="0"/>
              </a:rPr>
              <a:t>-</a:t>
            </a:r>
            <a:r>
              <a:rPr lang="en-NZ" sz="3700" dirty="0" smtClean="0">
                <a:latin typeface="InfoTextRegularTf-Roman" charset="0"/>
                <a:ea typeface="ＭＳ Ｐゴシック" charset="0"/>
                <a:cs typeface="ＭＳ Ｐゴシック" charset="0"/>
              </a:rPr>
              <a:t>led</a:t>
            </a:r>
          </a:p>
          <a:p>
            <a:pPr>
              <a:spcAft>
                <a:spcPts val="1200"/>
              </a:spcAft>
            </a:pPr>
            <a:r>
              <a:rPr lang="en-NZ" sz="3700" dirty="0" smtClean="0">
                <a:latin typeface="InfoTextRegularTf-Roman" charset="0"/>
                <a:ea typeface="ＭＳ Ｐゴシック" charset="0"/>
                <a:cs typeface="ＭＳ Ｐゴシック" charset="0"/>
              </a:rPr>
              <a:t>Brand</a:t>
            </a:r>
            <a:r>
              <a:rPr lang="en-NZ" sz="3700" dirty="0">
                <a:latin typeface="InfoTextRegularTf-Roman" charset="0"/>
                <a:ea typeface="ＭＳ Ｐゴシック" charset="0"/>
                <a:cs typeface="ＭＳ Ｐゴシック" charset="0"/>
              </a:rPr>
              <a:t>-</a:t>
            </a:r>
            <a:r>
              <a:rPr lang="en-NZ" sz="3700" dirty="0" smtClean="0">
                <a:latin typeface="InfoTextRegularTf-Roman" charset="0"/>
                <a:ea typeface="ＭＳ Ｐゴシック" charset="0"/>
                <a:cs typeface="ＭＳ Ｐゴシック" charset="0"/>
              </a:rPr>
              <a:t>driven</a:t>
            </a:r>
          </a:p>
          <a:p>
            <a:pPr>
              <a:spcAft>
                <a:spcPts val="1200"/>
              </a:spcAft>
            </a:pPr>
            <a:r>
              <a:rPr lang="en-NZ" sz="3700" dirty="0" smtClean="0">
                <a:latin typeface="InfoTextRegularTf-Roman" charset="0"/>
                <a:ea typeface="ＭＳ Ｐゴシック" charset="0"/>
                <a:cs typeface="ＭＳ Ｐゴシック" charset="0"/>
              </a:rPr>
              <a:t>Inter</a:t>
            </a:r>
            <a:r>
              <a:rPr lang="en-NZ" sz="3700" dirty="0">
                <a:latin typeface="InfoTextRegularTf-Roman" charset="0"/>
                <a:ea typeface="ＭＳ Ｐゴシック" charset="0"/>
                <a:cs typeface="ＭＳ Ｐゴシック" charset="0"/>
              </a:rPr>
              <a:t>-</a:t>
            </a:r>
            <a:r>
              <a:rPr lang="en-NZ" sz="3700" dirty="0" smtClean="0">
                <a:latin typeface="InfoTextRegularTf-Roman" charset="0"/>
                <a:ea typeface="ＭＳ Ｐゴシック" charset="0"/>
                <a:cs typeface="ＭＳ Ｐゴシック" charset="0"/>
              </a:rPr>
              <a:t>disciplinary</a:t>
            </a:r>
          </a:p>
          <a:p>
            <a:pPr>
              <a:spcAft>
                <a:spcPts val="1200"/>
              </a:spcAft>
            </a:pPr>
            <a:r>
              <a:rPr lang="en-NZ" sz="3700" dirty="0" smtClean="0">
                <a:latin typeface="InfoTextRegularTf-Roman" charset="0"/>
                <a:ea typeface="ＭＳ Ｐゴシック" charset="0"/>
                <a:cs typeface="ＭＳ Ｐゴシック" charset="0"/>
              </a:rPr>
              <a:t>Outcome</a:t>
            </a:r>
            <a:r>
              <a:rPr lang="en-NZ" sz="3700" dirty="0">
                <a:latin typeface="InfoTextRegularTf-Roman" charset="0"/>
                <a:ea typeface="ＭＳ Ｐゴシック" charset="0"/>
                <a:cs typeface="ＭＳ Ｐゴシック" charset="0"/>
              </a:rPr>
              <a:t>-</a:t>
            </a:r>
            <a:r>
              <a:rPr lang="en-NZ" sz="3700" dirty="0" smtClean="0">
                <a:latin typeface="InfoTextRegularTf-Roman" charset="0"/>
                <a:ea typeface="ＭＳ Ｐゴシック" charset="0"/>
                <a:cs typeface="ＭＳ Ｐゴシック" charset="0"/>
              </a:rPr>
              <a:t>oriented</a:t>
            </a:r>
          </a:p>
          <a:p>
            <a:pPr>
              <a:spcAft>
                <a:spcPts val="1200"/>
              </a:spcAft>
            </a:pPr>
            <a:r>
              <a:rPr lang="en-NZ" sz="3700" dirty="0" smtClean="0">
                <a:latin typeface="InfoTextRegularTf-Roman" charset="0"/>
                <a:ea typeface="ＭＳ Ｐゴシック" charset="0"/>
                <a:cs typeface="ＭＳ Ｐゴシック" charset="0"/>
              </a:rPr>
              <a:t>Insight</a:t>
            </a:r>
            <a:r>
              <a:rPr lang="en-NZ" sz="3700" dirty="0">
                <a:latin typeface="InfoTextRegularTf-Roman" charset="0"/>
                <a:ea typeface="ＭＳ Ｐゴシック" charset="0"/>
                <a:cs typeface="ＭＳ Ｐゴシック" charset="0"/>
              </a:rPr>
              <a:t>-</a:t>
            </a:r>
            <a:r>
              <a:rPr lang="en-NZ" sz="3700" dirty="0" smtClean="0">
                <a:latin typeface="InfoTextRegularTf-Roman" charset="0"/>
                <a:ea typeface="ＭＳ Ｐゴシック" charset="0"/>
                <a:cs typeface="ＭＳ Ｐゴシック" charset="0"/>
              </a:rPr>
              <a:t>guided</a:t>
            </a:r>
          </a:p>
          <a:p>
            <a:pPr>
              <a:spcAft>
                <a:spcPts val="1200"/>
              </a:spcAft>
            </a:pPr>
            <a:r>
              <a:rPr lang="en-NZ" sz="3700" dirty="0" smtClean="0">
                <a:latin typeface="InfoTextRegularTf-Roman" charset="0"/>
                <a:ea typeface="ＭＳ Ｐゴシック" charset="0"/>
                <a:cs typeface="ＭＳ Ｐゴシック" charset="0"/>
              </a:rPr>
              <a:t>Interactively</a:t>
            </a:r>
            <a:r>
              <a:rPr lang="en-NZ" sz="3700" dirty="0">
                <a:latin typeface="InfoTextRegularTf-Roman" charset="0"/>
                <a:ea typeface="ＭＳ Ｐゴシック" charset="0"/>
                <a:cs typeface="ＭＳ Ｐゴシック" charset="0"/>
              </a:rPr>
              <a:t>-</a:t>
            </a:r>
            <a:r>
              <a:rPr lang="en-NZ" sz="3700" dirty="0" smtClean="0">
                <a:latin typeface="InfoTextRegularTf-Roman" charset="0"/>
                <a:ea typeface="ＭＳ Ｐゴシック" charset="0"/>
                <a:cs typeface="ＭＳ Ｐゴシック" charset="0"/>
              </a:rPr>
              <a:t>engaged</a:t>
            </a:r>
          </a:p>
          <a:p>
            <a:pPr>
              <a:spcAft>
                <a:spcPts val="1200"/>
              </a:spcAft>
            </a:pPr>
            <a:r>
              <a:rPr lang="en-NZ" sz="3700" dirty="0" smtClean="0">
                <a:latin typeface="InfoTextRegularTf-Roman" charset="0"/>
                <a:ea typeface="ＭＳ Ｐゴシック" charset="0"/>
                <a:cs typeface="ＭＳ Ｐゴシック" charset="0"/>
              </a:rPr>
              <a:t>Personalised</a:t>
            </a:r>
            <a:endParaRPr lang="en-US" sz="3700" dirty="0">
              <a:latin typeface="InfoTextRegularTf-Roman" charset="0"/>
              <a:ea typeface="ＭＳ Ｐゴシック" charset="0"/>
              <a:cs typeface="ＭＳ Ｐゴシック" charset="0"/>
            </a:endParaRPr>
          </a:p>
        </p:txBody>
      </p:sp>
    </p:spTree>
    <p:extLst>
      <p:ext uri="{BB962C8B-B14F-4D97-AF65-F5344CB8AC3E}">
        <p14:creationId xmlns:p14="http://schemas.microsoft.com/office/powerpoint/2010/main" val="13161604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3" descr="modelv3.png"/>
          <p:cNvPicPr>
            <a:picLocks noChangeAspect="1"/>
          </p:cNvPicPr>
          <p:nvPr/>
        </p:nvPicPr>
        <p:blipFill>
          <a:blip r:embed="rId3">
            <a:extLst>
              <a:ext uri="{28A0092B-C50C-407E-A947-70E740481C1C}">
                <a14:useLocalDpi xmlns:a14="http://schemas.microsoft.com/office/drawing/2010/main" val="0"/>
              </a:ext>
            </a:extLst>
          </a:blip>
          <a:srcRect r="32277"/>
          <a:stretch>
            <a:fillRect/>
          </a:stretch>
        </p:blipFill>
        <p:spPr bwMode="auto">
          <a:xfrm>
            <a:off x="-30163" y="25400"/>
            <a:ext cx="7142163" cy="619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0" name="Picture 5" descr="LOGO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6407150"/>
            <a:ext cx="62484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1"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2878138"/>
            <a:ext cx="1651000" cy="321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2772" name="Group 5"/>
          <p:cNvGrpSpPr>
            <a:grpSpLocks/>
          </p:cNvGrpSpPr>
          <p:nvPr/>
        </p:nvGrpSpPr>
        <p:grpSpPr bwMode="auto">
          <a:xfrm>
            <a:off x="-30163" y="592138"/>
            <a:ext cx="1966913" cy="5626100"/>
            <a:chOff x="-30163" y="592667"/>
            <a:chExt cx="1966908" cy="5625571"/>
          </a:xfrm>
        </p:grpSpPr>
        <p:sp>
          <p:nvSpPr>
            <p:cNvPr id="7" name="Rectangle 6"/>
            <p:cNvSpPr/>
            <p:nvPr/>
          </p:nvSpPr>
          <p:spPr>
            <a:xfrm>
              <a:off x="-30163" y="592667"/>
              <a:ext cx="1819271" cy="5625571"/>
            </a:xfrm>
            <a:prstGeom prst="rect">
              <a:avLst/>
            </a:prstGeom>
            <a:solidFill>
              <a:srgbClr val="B3CE61"/>
            </a:solidFill>
            <a:ln>
              <a:solidFill>
                <a:srgbClr val="B3CE6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2783" name="TextBox 7"/>
            <p:cNvSpPr txBox="1">
              <a:spLocks noChangeArrowheads="1"/>
            </p:cNvSpPr>
            <p:nvPr/>
          </p:nvSpPr>
          <p:spPr bwMode="auto">
            <a:xfrm>
              <a:off x="31749" y="3209724"/>
              <a:ext cx="167851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100" b="1">
                  <a:solidFill>
                    <a:srgbClr val="FAF4E3"/>
                  </a:solidFill>
                  <a:latin typeface="Arial Narrow" charset="0"/>
                  <a:cs typeface="Arial Narrow" charset="0"/>
                </a:rPr>
                <a:t>Getting art to the audience</a:t>
              </a:r>
            </a:p>
          </p:txBody>
        </p:sp>
        <p:sp>
          <p:nvSpPr>
            <p:cNvPr id="32784" name="TextBox 8"/>
            <p:cNvSpPr txBox="1">
              <a:spLocks noChangeArrowheads="1"/>
            </p:cNvSpPr>
            <p:nvPr/>
          </p:nvSpPr>
          <p:spPr bwMode="auto">
            <a:xfrm>
              <a:off x="50800" y="3673274"/>
              <a:ext cx="167851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100" b="1">
                  <a:solidFill>
                    <a:srgbClr val="FAF4E3"/>
                  </a:solidFill>
                  <a:latin typeface="Arial Narrow" charset="0"/>
                  <a:cs typeface="Arial Narrow" charset="0"/>
                </a:rPr>
                <a:t>Brand</a:t>
              </a:r>
            </a:p>
          </p:txBody>
        </p:sp>
        <p:sp>
          <p:nvSpPr>
            <p:cNvPr id="32785" name="TextBox 9"/>
            <p:cNvSpPr txBox="1">
              <a:spLocks noChangeArrowheads="1"/>
            </p:cNvSpPr>
            <p:nvPr/>
          </p:nvSpPr>
          <p:spPr bwMode="auto">
            <a:xfrm>
              <a:off x="50800" y="4191857"/>
              <a:ext cx="167851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100" b="1">
                  <a:solidFill>
                    <a:srgbClr val="FAF4E3"/>
                  </a:solidFill>
                  <a:latin typeface="Arial Narrow" charset="0"/>
                  <a:cs typeface="Arial Narrow" charset="0"/>
                </a:rPr>
                <a:t>Marketing function</a:t>
              </a:r>
            </a:p>
          </p:txBody>
        </p:sp>
        <p:sp>
          <p:nvSpPr>
            <p:cNvPr id="32786" name="TextBox 10"/>
            <p:cNvSpPr txBox="1">
              <a:spLocks noChangeArrowheads="1"/>
            </p:cNvSpPr>
            <p:nvPr/>
          </p:nvSpPr>
          <p:spPr bwMode="auto">
            <a:xfrm>
              <a:off x="50800" y="4693508"/>
              <a:ext cx="167851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100" b="1">
                  <a:solidFill>
                    <a:srgbClr val="FAF4E3"/>
                  </a:solidFill>
                  <a:latin typeface="Arial Narrow" charset="0"/>
                  <a:cs typeface="Arial Narrow" charset="0"/>
                </a:rPr>
                <a:t>Marketing resources</a:t>
              </a:r>
            </a:p>
          </p:txBody>
        </p:sp>
        <p:sp>
          <p:nvSpPr>
            <p:cNvPr id="32787" name="TextBox 11"/>
            <p:cNvSpPr txBox="1">
              <a:spLocks noChangeArrowheads="1"/>
            </p:cNvSpPr>
            <p:nvPr/>
          </p:nvSpPr>
          <p:spPr bwMode="auto">
            <a:xfrm>
              <a:off x="46566" y="5173991"/>
              <a:ext cx="167851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100" b="1">
                  <a:solidFill>
                    <a:srgbClr val="FAF4E3"/>
                  </a:solidFill>
                  <a:latin typeface="Arial Narrow" charset="0"/>
                  <a:cs typeface="Arial Narrow" charset="0"/>
                </a:rPr>
                <a:t>Marketing status</a:t>
              </a:r>
            </a:p>
          </p:txBody>
        </p:sp>
        <p:sp>
          <p:nvSpPr>
            <p:cNvPr id="32788" name="TextBox 12"/>
            <p:cNvSpPr txBox="1">
              <a:spLocks noChangeArrowheads="1"/>
            </p:cNvSpPr>
            <p:nvPr/>
          </p:nvSpPr>
          <p:spPr bwMode="auto">
            <a:xfrm>
              <a:off x="46566" y="5675640"/>
              <a:ext cx="167851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100" b="1" dirty="0">
                  <a:solidFill>
                    <a:schemeClr val="bg1"/>
                  </a:solidFill>
                  <a:latin typeface="Arial Narrow" charset="0"/>
                  <a:cs typeface="Arial Narrow" charset="0"/>
                </a:rPr>
                <a:t>Audience understanding</a:t>
              </a:r>
            </a:p>
          </p:txBody>
        </p:sp>
        <p:sp>
          <p:nvSpPr>
            <p:cNvPr id="32789" name="TextBox 13"/>
            <p:cNvSpPr txBox="1">
              <a:spLocks noChangeArrowheads="1"/>
            </p:cNvSpPr>
            <p:nvPr/>
          </p:nvSpPr>
          <p:spPr bwMode="auto">
            <a:xfrm>
              <a:off x="4228" y="1234883"/>
              <a:ext cx="193251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solidFill>
                    <a:schemeClr val="bg1"/>
                  </a:solidFill>
                  <a:latin typeface="Arial Narrow" charset="0"/>
                  <a:cs typeface="Arial Narrow" charset="0"/>
                </a:rPr>
                <a:t>The evolution of </a:t>
              </a:r>
            </a:p>
            <a:p>
              <a:r>
                <a:rPr lang="en-US">
                  <a:solidFill>
                    <a:schemeClr val="bg1"/>
                  </a:solidFill>
                  <a:latin typeface="Arial Narrow" charset="0"/>
                  <a:cs typeface="Arial Narrow" charset="0"/>
                </a:rPr>
                <a:t>arts management</a:t>
              </a:r>
            </a:p>
          </p:txBody>
        </p:sp>
      </p:grpSp>
      <p:sp>
        <p:nvSpPr>
          <p:cNvPr id="15" name="Rectangle 14"/>
          <p:cNvSpPr/>
          <p:nvPr/>
        </p:nvSpPr>
        <p:spPr>
          <a:xfrm>
            <a:off x="1789113" y="2422525"/>
            <a:ext cx="5322887" cy="333375"/>
          </a:xfrm>
          <a:prstGeom prst="rect">
            <a:avLst/>
          </a:prstGeom>
          <a:solidFill>
            <a:srgbClr val="B3CE61"/>
          </a:solidFill>
          <a:ln>
            <a:solidFill>
              <a:srgbClr val="B3CE6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2774" name="TextBox 15"/>
          <p:cNvSpPr txBox="1">
            <a:spLocks noChangeArrowheads="1"/>
          </p:cNvSpPr>
          <p:nvPr/>
        </p:nvSpPr>
        <p:spPr bwMode="auto">
          <a:xfrm>
            <a:off x="3797300" y="2433638"/>
            <a:ext cx="1325563"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300">
                <a:solidFill>
                  <a:schemeClr val="bg1"/>
                </a:solidFill>
                <a:latin typeface="Arial Narrow" charset="0"/>
                <a:cs typeface="Arial Narrow" charset="0"/>
              </a:rPr>
              <a:t>PRODUCT - LED</a:t>
            </a:r>
          </a:p>
        </p:txBody>
      </p:sp>
      <p:sp>
        <p:nvSpPr>
          <p:cNvPr id="17" name="Rectangle 16"/>
          <p:cNvSpPr/>
          <p:nvPr/>
        </p:nvSpPr>
        <p:spPr>
          <a:xfrm>
            <a:off x="3708400" y="5675313"/>
            <a:ext cx="1414463" cy="350837"/>
          </a:xfrm>
          <a:prstGeom prst="rect">
            <a:avLst/>
          </a:prstGeom>
          <a:solidFill>
            <a:srgbClr val="75BCD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97DEFF"/>
              </a:solidFill>
            </a:endParaRPr>
          </a:p>
        </p:txBody>
      </p:sp>
      <p:sp>
        <p:nvSpPr>
          <p:cNvPr id="20" name="Rectangle 19"/>
          <p:cNvSpPr/>
          <p:nvPr/>
        </p:nvSpPr>
        <p:spPr>
          <a:xfrm>
            <a:off x="2216150" y="5675313"/>
            <a:ext cx="1003300" cy="350837"/>
          </a:xfrm>
          <a:prstGeom prst="rect">
            <a:avLst/>
          </a:prstGeom>
          <a:solidFill>
            <a:srgbClr val="A3D3E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97DEFF"/>
              </a:solidFill>
            </a:endParaRPr>
          </a:p>
        </p:txBody>
      </p:sp>
      <p:sp>
        <p:nvSpPr>
          <p:cNvPr id="22" name="Rectangle 21"/>
          <p:cNvSpPr/>
          <p:nvPr/>
        </p:nvSpPr>
        <p:spPr>
          <a:xfrm>
            <a:off x="5408613" y="5680075"/>
            <a:ext cx="1493837" cy="441325"/>
          </a:xfrm>
          <a:prstGeom prst="rect">
            <a:avLst/>
          </a:prstGeom>
          <a:solidFill>
            <a:srgbClr val="46A6C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97DEFF"/>
              </a:solidFill>
            </a:endParaRPr>
          </a:p>
        </p:txBody>
      </p:sp>
      <p:sp>
        <p:nvSpPr>
          <p:cNvPr id="32778" name="TextBox 22"/>
          <p:cNvSpPr txBox="1">
            <a:spLocks noChangeArrowheads="1"/>
          </p:cNvSpPr>
          <p:nvPr/>
        </p:nvSpPr>
        <p:spPr bwMode="auto">
          <a:xfrm>
            <a:off x="2260600" y="5665788"/>
            <a:ext cx="114141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b="1" dirty="0">
                <a:latin typeface="InfoTextBook-Roman" charset="0"/>
                <a:cs typeface="InfoTextBook-Roman" charset="0"/>
              </a:rPr>
              <a:t>Irrelevant</a:t>
            </a:r>
          </a:p>
        </p:txBody>
      </p:sp>
      <p:sp>
        <p:nvSpPr>
          <p:cNvPr id="32779" name="TextBox 23"/>
          <p:cNvSpPr txBox="1">
            <a:spLocks noChangeArrowheads="1"/>
          </p:cNvSpPr>
          <p:nvPr/>
        </p:nvSpPr>
        <p:spPr bwMode="auto">
          <a:xfrm>
            <a:off x="3708400" y="5662613"/>
            <a:ext cx="141763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200" b="1" dirty="0">
                <a:solidFill>
                  <a:srgbClr val="000000"/>
                </a:solidFill>
                <a:latin typeface="InfoTextBook-Roman" charset="0"/>
                <a:cs typeface="InfoTextBook-Roman" charset="0"/>
              </a:rPr>
              <a:t>Media consumption</a:t>
            </a:r>
          </a:p>
        </p:txBody>
      </p:sp>
      <p:sp>
        <p:nvSpPr>
          <p:cNvPr id="32780" name="TextBox 24"/>
          <p:cNvSpPr txBox="1">
            <a:spLocks noChangeArrowheads="1"/>
          </p:cNvSpPr>
          <p:nvPr/>
        </p:nvSpPr>
        <p:spPr bwMode="auto">
          <a:xfrm>
            <a:off x="5395913" y="5665788"/>
            <a:ext cx="16446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200" b="1" dirty="0">
                <a:solidFill>
                  <a:srgbClr val="000000"/>
                </a:solidFill>
                <a:latin typeface="InfoTextBook-Roman" charset="0"/>
                <a:cs typeface="InfoTextBook-Roman" charset="0"/>
              </a:rPr>
              <a:t>Profile and </a:t>
            </a:r>
            <a:r>
              <a:rPr lang="en-US" sz="1200" b="1" dirty="0" err="1">
                <a:solidFill>
                  <a:srgbClr val="000000"/>
                </a:solidFill>
                <a:latin typeface="InfoTextBook-Roman" charset="0"/>
                <a:cs typeface="InfoTextBook-Roman" charset="0"/>
              </a:rPr>
              <a:t>behaviour</a:t>
            </a:r>
            <a:r>
              <a:rPr lang="en-US" sz="1200" b="1" dirty="0">
                <a:solidFill>
                  <a:srgbClr val="000000"/>
                </a:solidFill>
                <a:latin typeface="InfoTextBook-Roman" charset="0"/>
                <a:cs typeface="InfoTextBook-Roman" charset="0"/>
              </a:rPr>
              <a:t> of current attenders</a:t>
            </a:r>
          </a:p>
        </p:txBody>
      </p:sp>
      <p:pic>
        <p:nvPicPr>
          <p:cNvPr id="32781" name="Picture 11"/>
          <p:cNvPicPr>
            <a:picLocks noChangeAspect="1" noChangeArrowheads="1"/>
          </p:cNvPicPr>
          <p:nvPr/>
        </p:nvPicPr>
        <p:blipFill>
          <a:blip r:embed="rId6">
            <a:extLst>
              <a:ext uri="{28A0092B-C50C-407E-A947-70E740481C1C}">
                <a14:useLocalDpi xmlns:a14="http://schemas.microsoft.com/office/drawing/2010/main" val="0"/>
              </a:ext>
            </a:extLst>
          </a:blip>
          <a:srcRect l="78554" t="35327" r="7516" b="46181"/>
          <a:stretch>
            <a:fillRect/>
          </a:stretch>
        </p:blipFill>
        <p:spPr bwMode="auto">
          <a:xfrm>
            <a:off x="7500938" y="5949950"/>
            <a:ext cx="1338262"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29413647"/>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0466" name="Picture 3" descr="modelv3.png"/>
          <p:cNvPicPr>
            <a:picLocks noChangeAspect="1"/>
          </p:cNvPicPr>
          <p:nvPr/>
        </p:nvPicPr>
        <p:blipFill>
          <a:blip r:embed="rId3">
            <a:extLst>
              <a:ext uri="{28A0092B-C50C-407E-A947-70E740481C1C}">
                <a14:useLocalDpi xmlns:a14="http://schemas.microsoft.com/office/drawing/2010/main" val="0"/>
              </a:ext>
            </a:extLst>
          </a:blip>
          <a:srcRect r="13007"/>
          <a:stretch>
            <a:fillRect/>
          </a:stretch>
        </p:blipFill>
        <p:spPr bwMode="auto">
          <a:xfrm>
            <a:off x="-30163" y="25400"/>
            <a:ext cx="9174163" cy="619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0467" name="Picture 5" descr="LOGO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6407150"/>
            <a:ext cx="62484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1789113" y="2422525"/>
            <a:ext cx="5322887" cy="333375"/>
          </a:xfrm>
          <a:prstGeom prst="rect">
            <a:avLst/>
          </a:prstGeom>
          <a:solidFill>
            <a:srgbClr val="B3CE61"/>
          </a:solidFill>
          <a:ln>
            <a:solidFill>
              <a:srgbClr val="B3CE6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190469" name="Group 5"/>
          <p:cNvGrpSpPr>
            <a:grpSpLocks/>
          </p:cNvGrpSpPr>
          <p:nvPr/>
        </p:nvGrpSpPr>
        <p:grpSpPr bwMode="auto">
          <a:xfrm>
            <a:off x="-30163" y="592138"/>
            <a:ext cx="1966913" cy="5626100"/>
            <a:chOff x="-30163" y="592667"/>
            <a:chExt cx="1966908" cy="5625571"/>
          </a:xfrm>
        </p:grpSpPr>
        <p:sp>
          <p:nvSpPr>
            <p:cNvPr id="4" name="Rectangle 3"/>
            <p:cNvSpPr/>
            <p:nvPr/>
          </p:nvSpPr>
          <p:spPr>
            <a:xfrm>
              <a:off x="-30163" y="592667"/>
              <a:ext cx="1819271" cy="5625571"/>
            </a:xfrm>
            <a:prstGeom prst="rect">
              <a:avLst/>
            </a:prstGeom>
            <a:solidFill>
              <a:srgbClr val="B3CE61"/>
            </a:solidFill>
            <a:ln>
              <a:solidFill>
                <a:srgbClr val="B3CE6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90480" name="TextBox 2"/>
            <p:cNvSpPr txBox="1">
              <a:spLocks noChangeArrowheads="1"/>
            </p:cNvSpPr>
            <p:nvPr/>
          </p:nvSpPr>
          <p:spPr bwMode="auto">
            <a:xfrm>
              <a:off x="31749" y="3209724"/>
              <a:ext cx="167851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100" b="1">
                  <a:solidFill>
                    <a:srgbClr val="FAF4E3"/>
                  </a:solidFill>
                  <a:latin typeface="Arial Narrow" charset="0"/>
                  <a:cs typeface="Arial Narrow" charset="0"/>
                </a:rPr>
                <a:t>Getting art to the audience</a:t>
              </a:r>
            </a:p>
          </p:txBody>
        </p:sp>
        <p:sp>
          <p:nvSpPr>
            <p:cNvPr id="190481" name="TextBox 7"/>
            <p:cNvSpPr txBox="1">
              <a:spLocks noChangeArrowheads="1"/>
            </p:cNvSpPr>
            <p:nvPr/>
          </p:nvSpPr>
          <p:spPr bwMode="auto">
            <a:xfrm>
              <a:off x="50800" y="3673274"/>
              <a:ext cx="167851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100" b="1">
                  <a:solidFill>
                    <a:srgbClr val="FAF4E3"/>
                  </a:solidFill>
                  <a:latin typeface="Arial Narrow" charset="0"/>
                  <a:cs typeface="Arial Narrow" charset="0"/>
                </a:rPr>
                <a:t>Brand</a:t>
              </a:r>
            </a:p>
          </p:txBody>
        </p:sp>
        <p:sp>
          <p:nvSpPr>
            <p:cNvPr id="190482" name="TextBox 8"/>
            <p:cNvSpPr txBox="1">
              <a:spLocks noChangeArrowheads="1"/>
            </p:cNvSpPr>
            <p:nvPr/>
          </p:nvSpPr>
          <p:spPr bwMode="auto">
            <a:xfrm>
              <a:off x="50800" y="4191857"/>
              <a:ext cx="167851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100" b="1">
                  <a:solidFill>
                    <a:srgbClr val="FAF4E3"/>
                  </a:solidFill>
                  <a:latin typeface="Arial Narrow" charset="0"/>
                  <a:cs typeface="Arial Narrow" charset="0"/>
                </a:rPr>
                <a:t>Marketing function</a:t>
              </a:r>
            </a:p>
          </p:txBody>
        </p:sp>
        <p:sp>
          <p:nvSpPr>
            <p:cNvPr id="190483" name="TextBox 9"/>
            <p:cNvSpPr txBox="1">
              <a:spLocks noChangeArrowheads="1"/>
            </p:cNvSpPr>
            <p:nvPr/>
          </p:nvSpPr>
          <p:spPr bwMode="auto">
            <a:xfrm>
              <a:off x="50800" y="4693508"/>
              <a:ext cx="167851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100" b="1">
                  <a:solidFill>
                    <a:srgbClr val="FAF4E3"/>
                  </a:solidFill>
                  <a:latin typeface="Arial Narrow" charset="0"/>
                  <a:cs typeface="Arial Narrow" charset="0"/>
                </a:rPr>
                <a:t>Marketing resources</a:t>
              </a:r>
            </a:p>
          </p:txBody>
        </p:sp>
        <p:sp>
          <p:nvSpPr>
            <p:cNvPr id="190484" name="TextBox 10"/>
            <p:cNvSpPr txBox="1">
              <a:spLocks noChangeArrowheads="1"/>
            </p:cNvSpPr>
            <p:nvPr/>
          </p:nvSpPr>
          <p:spPr bwMode="auto">
            <a:xfrm>
              <a:off x="46566" y="5173991"/>
              <a:ext cx="167851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100" b="1">
                  <a:solidFill>
                    <a:srgbClr val="FAF4E3"/>
                  </a:solidFill>
                  <a:latin typeface="Arial Narrow" charset="0"/>
                  <a:cs typeface="Arial Narrow" charset="0"/>
                </a:rPr>
                <a:t>Marketing status</a:t>
              </a:r>
            </a:p>
          </p:txBody>
        </p:sp>
        <p:sp>
          <p:nvSpPr>
            <p:cNvPr id="190485" name="TextBox 11"/>
            <p:cNvSpPr txBox="1">
              <a:spLocks noChangeArrowheads="1"/>
            </p:cNvSpPr>
            <p:nvPr/>
          </p:nvSpPr>
          <p:spPr bwMode="auto">
            <a:xfrm>
              <a:off x="46566" y="5675640"/>
              <a:ext cx="1678517" cy="261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100" b="1" dirty="0" smtClean="0">
                  <a:solidFill>
                    <a:schemeClr val="bg1"/>
                  </a:solidFill>
                  <a:latin typeface="Arial Narrow" charset="0"/>
                  <a:cs typeface="Arial Narrow" charset="0"/>
                </a:rPr>
                <a:t>Audience understanding</a:t>
              </a:r>
              <a:endParaRPr lang="en-US" sz="1100" b="1" dirty="0">
                <a:solidFill>
                  <a:schemeClr val="bg1"/>
                </a:solidFill>
                <a:latin typeface="Arial Narrow" charset="0"/>
                <a:cs typeface="Arial Narrow" charset="0"/>
              </a:endParaRPr>
            </a:p>
          </p:txBody>
        </p:sp>
        <p:sp>
          <p:nvSpPr>
            <p:cNvPr id="190486" name="TextBox 12"/>
            <p:cNvSpPr txBox="1">
              <a:spLocks noChangeArrowheads="1"/>
            </p:cNvSpPr>
            <p:nvPr/>
          </p:nvSpPr>
          <p:spPr bwMode="auto">
            <a:xfrm>
              <a:off x="4228" y="1234883"/>
              <a:ext cx="193251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solidFill>
                    <a:schemeClr val="bg1"/>
                  </a:solidFill>
                  <a:latin typeface="Arial Narrow" charset="0"/>
                  <a:cs typeface="Arial Narrow" charset="0"/>
                </a:rPr>
                <a:t>The evolution of </a:t>
              </a:r>
            </a:p>
            <a:p>
              <a:r>
                <a:rPr lang="en-US">
                  <a:solidFill>
                    <a:schemeClr val="bg1"/>
                  </a:solidFill>
                  <a:latin typeface="Arial Narrow" charset="0"/>
                  <a:cs typeface="Arial Narrow" charset="0"/>
                </a:rPr>
                <a:t>arts management</a:t>
              </a:r>
            </a:p>
          </p:txBody>
        </p:sp>
      </p:grpSp>
      <p:sp>
        <p:nvSpPr>
          <p:cNvPr id="190470" name="TextBox 15"/>
          <p:cNvSpPr txBox="1">
            <a:spLocks noChangeArrowheads="1"/>
          </p:cNvSpPr>
          <p:nvPr/>
        </p:nvSpPr>
        <p:spPr bwMode="auto">
          <a:xfrm>
            <a:off x="3797300" y="2433638"/>
            <a:ext cx="1325563"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300">
                <a:solidFill>
                  <a:schemeClr val="bg1"/>
                </a:solidFill>
                <a:latin typeface="Arial Narrow" charset="0"/>
                <a:cs typeface="Arial Narrow" charset="0"/>
              </a:rPr>
              <a:t>PRODUCT - LED</a:t>
            </a:r>
          </a:p>
        </p:txBody>
      </p:sp>
      <p:sp>
        <p:nvSpPr>
          <p:cNvPr id="14" name="Rectangle 13"/>
          <p:cNvSpPr/>
          <p:nvPr/>
        </p:nvSpPr>
        <p:spPr>
          <a:xfrm>
            <a:off x="2216150" y="5675313"/>
            <a:ext cx="1003300" cy="350837"/>
          </a:xfrm>
          <a:prstGeom prst="rect">
            <a:avLst/>
          </a:prstGeom>
          <a:solidFill>
            <a:srgbClr val="A3D3E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97DEFF"/>
              </a:solidFill>
            </a:endParaRPr>
          </a:p>
        </p:txBody>
      </p:sp>
      <p:sp>
        <p:nvSpPr>
          <p:cNvPr id="21" name="Rectangle 20"/>
          <p:cNvSpPr/>
          <p:nvPr/>
        </p:nvSpPr>
        <p:spPr>
          <a:xfrm>
            <a:off x="3708400" y="5675313"/>
            <a:ext cx="1414463" cy="350837"/>
          </a:xfrm>
          <a:prstGeom prst="rect">
            <a:avLst/>
          </a:prstGeom>
          <a:solidFill>
            <a:srgbClr val="75BCD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97DEFF"/>
              </a:solidFill>
            </a:endParaRPr>
          </a:p>
        </p:txBody>
      </p:sp>
      <p:sp>
        <p:nvSpPr>
          <p:cNvPr id="22" name="Rectangle 21"/>
          <p:cNvSpPr/>
          <p:nvPr/>
        </p:nvSpPr>
        <p:spPr>
          <a:xfrm>
            <a:off x="5408613" y="5680075"/>
            <a:ext cx="1493837" cy="441325"/>
          </a:xfrm>
          <a:prstGeom prst="rect">
            <a:avLst/>
          </a:prstGeom>
          <a:solidFill>
            <a:srgbClr val="46A6C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97DEFF"/>
              </a:solidFill>
            </a:endParaRPr>
          </a:p>
        </p:txBody>
      </p:sp>
      <p:sp>
        <p:nvSpPr>
          <p:cNvPr id="23" name="Rectangle 22"/>
          <p:cNvSpPr/>
          <p:nvPr/>
        </p:nvSpPr>
        <p:spPr>
          <a:xfrm>
            <a:off x="7288213" y="5716588"/>
            <a:ext cx="1722437" cy="441325"/>
          </a:xfrm>
          <a:prstGeom prst="rect">
            <a:avLst/>
          </a:prstGeom>
          <a:solidFill>
            <a:srgbClr val="1D8FB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97DEFF"/>
              </a:solidFill>
            </a:endParaRPr>
          </a:p>
        </p:txBody>
      </p:sp>
      <p:sp>
        <p:nvSpPr>
          <p:cNvPr id="190475" name="TextBox 1"/>
          <p:cNvSpPr txBox="1">
            <a:spLocks noChangeArrowheads="1"/>
          </p:cNvSpPr>
          <p:nvPr/>
        </p:nvSpPr>
        <p:spPr bwMode="auto">
          <a:xfrm>
            <a:off x="2260600" y="5665788"/>
            <a:ext cx="114141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b="1" dirty="0">
                <a:latin typeface="InfoTextBook-Roman" charset="0"/>
                <a:cs typeface="InfoTextBook-Roman" charset="0"/>
              </a:rPr>
              <a:t>Irrelevant</a:t>
            </a:r>
          </a:p>
        </p:txBody>
      </p:sp>
      <p:sp>
        <p:nvSpPr>
          <p:cNvPr id="190476" name="TextBox 16"/>
          <p:cNvSpPr txBox="1">
            <a:spLocks noChangeArrowheads="1"/>
          </p:cNvSpPr>
          <p:nvPr/>
        </p:nvSpPr>
        <p:spPr bwMode="auto">
          <a:xfrm>
            <a:off x="3708400" y="5662613"/>
            <a:ext cx="141763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200" b="1" dirty="0">
                <a:solidFill>
                  <a:srgbClr val="000000"/>
                </a:solidFill>
                <a:latin typeface="InfoTextBook-Roman" charset="0"/>
                <a:cs typeface="InfoTextBook-Roman" charset="0"/>
              </a:rPr>
              <a:t>Media consumption</a:t>
            </a:r>
          </a:p>
        </p:txBody>
      </p:sp>
      <p:sp>
        <p:nvSpPr>
          <p:cNvPr id="190477" name="TextBox 17"/>
          <p:cNvSpPr txBox="1">
            <a:spLocks noChangeArrowheads="1"/>
          </p:cNvSpPr>
          <p:nvPr/>
        </p:nvSpPr>
        <p:spPr bwMode="auto">
          <a:xfrm>
            <a:off x="5395913" y="5665788"/>
            <a:ext cx="16446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200" b="1" dirty="0">
                <a:solidFill>
                  <a:srgbClr val="000000"/>
                </a:solidFill>
                <a:latin typeface="InfoTextBook-Roman" charset="0"/>
                <a:cs typeface="InfoTextBook-Roman" charset="0"/>
              </a:rPr>
              <a:t>Profile and </a:t>
            </a:r>
            <a:r>
              <a:rPr lang="en-US" sz="1200" b="1" dirty="0" err="1">
                <a:solidFill>
                  <a:srgbClr val="000000"/>
                </a:solidFill>
                <a:latin typeface="InfoTextBook-Roman" charset="0"/>
                <a:cs typeface="InfoTextBook-Roman" charset="0"/>
              </a:rPr>
              <a:t>behaviour</a:t>
            </a:r>
            <a:r>
              <a:rPr lang="en-US" sz="1200" b="1" dirty="0">
                <a:solidFill>
                  <a:srgbClr val="000000"/>
                </a:solidFill>
                <a:latin typeface="InfoTextBook-Roman" charset="0"/>
                <a:cs typeface="InfoTextBook-Roman" charset="0"/>
              </a:rPr>
              <a:t> of current attenders</a:t>
            </a:r>
          </a:p>
        </p:txBody>
      </p:sp>
      <p:sp>
        <p:nvSpPr>
          <p:cNvPr id="190478" name="TextBox 18"/>
          <p:cNvSpPr txBox="1">
            <a:spLocks noChangeArrowheads="1"/>
          </p:cNvSpPr>
          <p:nvPr/>
        </p:nvSpPr>
        <p:spPr bwMode="auto">
          <a:xfrm>
            <a:off x="7250113" y="5667375"/>
            <a:ext cx="18097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200" b="1" dirty="0">
                <a:solidFill>
                  <a:srgbClr val="000000"/>
                </a:solidFill>
                <a:latin typeface="InfoTextBook-Roman" charset="0"/>
                <a:cs typeface="InfoTextBook-Roman" charset="0"/>
              </a:rPr>
              <a:t>Needs, motives, responses of whole audience</a:t>
            </a:r>
          </a:p>
        </p:txBody>
      </p:sp>
    </p:spTree>
    <p:extLst>
      <p:ext uri="{BB962C8B-B14F-4D97-AF65-F5344CB8AC3E}">
        <p14:creationId xmlns:p14="http://schemas.microsoft.com/office/powerpoint/2010/main" val="1947111028"/>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7" name="Rectangle 2"/>
          <p:cNvSpPr>
            <a:spLocks noGrp="1" noChangeArrowheads="1"/>
          </p:cNvSpPr>
          <p:nvPr>
            <p:ph type="title"/>
          </p:nvPr>
        </p:nvSpPr>
        <p:spPr>
          <a:xfrm>
            <a:off x="785813" y="836613"/>
            <a:ext cx="7367587" cy="5329237"/>
          </a:xfrm>
        </p:spPr>
        <p:txBody>
          <a:bodyPr>
            <a:normAutofit/>
          </a:bodyPr>
          <a:lstStyle/>
          <a:p>
            <a:pPr algn="l" eaLnBrk="1" hangingPunct="1"/>
            <a:r>
              <a:rPr lang="en-US" sz="8000" b="1" dirty="0">
                <a:solidFill>
                  <a:srgbClr val="000000"/>
                </a:solidFill>
                <a:latin typeface="InfoTextBook-Roman"/>
                <a:ea typeface="ＭＳ Ｐゴシック" charset="0"/>
                <a:cs typeface="InfoTextBook-Roman"/>
              </a:rPr>
              <a:t>Let’s get creative</a:t>
            </a:r>
            <a:br>
              <a:rPr lang="en-US" sz="8000" b="1" dirty="0">
                <a:solidFill>
                  <a:srgbClr val="000000"/>
                </a:solidFill>
                <a:latin typeface="InfoTextBook-Roman"/>
                <a:ea typeface="ＭＳ Ｐゴシック" charset="0"/>
                <a:cs typeface="InfoTextBook-Roman"/>
              </a:rPr>
            </a:br>
            <a:r>
              <a:rPr lang="en-US" sz="8000" b="1" dirty="0">
                <a:solidFill>
                  <a:srgbClr val="FF6600"/>
                </a:solidFill>
                <a:latin typeface="InfoTextBook-Roman"/>
                <a:ea typeface="ＭＳ Ｐゴシック" charset="0"/>
                <a:cs typeface="InfoTextBook-Roman"/>
              </a:rPr>
              <a:t>(or die)</a:t>
            </a:r>
          </a:p>
        </p:txBody>
      </p:sp>
      <p:pic>
        <p:nvPicPr>
          <p:cNvPr id="45058" name="Picture 3" descr="arrows.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6276975"/>
            <a:ext cx="10668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3965086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7393" name="Rectangle 2"/>
          <p:cNvSpPr>
            <a:spLocks noGrp="1" noChangeArrowheads="1"/>
          </p:cNvSpPr>
          <p:nvPr>
            <p:ph type="title"/>
          </p:nvPr>
        </p:nvSpPr>
        <p:spPr>
          <a:xfrm>
            <a:off x="4932363" y="1447800"/>
            <a:ext cx="3600450" cy="2476500"/>
          </a:xfrm>
        </p:spPr>
        <p:txBody>
          <a:bodyPr>
            <a:normAutofit fontScale="90000"/>
          </a:bodyPr>
          <a:lstStyle/>
          <a:p>
            <a:pPr algn="l"/>
            <a:r>
              <a:rPr lang="en-US" sz="3600" b="1" dirty="0" smtClean="0">
                <a:latin typeface="InfoTextBook-Roman" charset="0"/>
                <a:ea typeface="ＭＳ Ｐゴシック" charset="0"/>
                <a:cs typeface="InfoTextBook-Roman" charset="0"/>
              </a:rPr>
              <a:t>2010</a:t>
            </a:r>
            <a:r>
              <a:rPr lang="en-US" sz="3600" b="1" dirty="0">
                <a:latin typeface="InfoTextBook-Roman" charset="0"/>
                <a:ea typeface="ＭＳ Ｐゴシック" charset="0"/>
                <a:cs typeface="InfoTextBook-Roman" charset="0"/>
              </a:rPr>
              <a:t/>
            </a:r>
            <a:br>
              <a:rPr lang="en-US" sz="3600" b="1" dirty="0">
                <a:latin typeface="InfoTextBook-Roman" charset="0"/>
                <a:ea typeface="ＭＳ Ｐゴシック" charset="0"/>
                <a:cs typeface="InfoTextBook-Roman" charset="0"/>
              </a:rPr>
            </a:br>
            <a:r>
              <a:rPr lang="en-US" sz="3600" b="1" dirty="0">
                <a:latin typeface="InfoTextBook-Roman" charset="0"/>
                <a:ea typeface="ＭＳ Ｐゴシック" charset="0"/>
                <a:cs typeface="InfoTextBook-Roman" charset="0"/>
              </a:rPr>
              <a:t>Count it on one </a:t>
            </a:r>
            <a:r>
              <a:rPr lang="en-US" sz="3600" b="1" dirty="0" smtClean="0">
                <a:latin typeface="InfoTextBook-Roman" charset="0"/>
                <a:ea typeface="ＭＳ Ｐゴシック" charset="0"/>
                <a:cs typeface="InfoTextBook-Roman" charset="0"/>
              </a:rPr>
              <a:t>hand</a:t>
            </a:r>
            <a:r>
              <a:rPr lang="en-US" sz="3600" b="1" dirty="0">
                <a:latin typeface="InfoTextBook-Roman" charset="0"/>
                <a:ea typeface="ＭＳ Ｐゴシック" charset="0"/>
                <a:cs typeface="InfoTextBook-Roman" charset="0"/>
              </a:rPr>
              <a:t/>
            </a:r>
            <a:br>
              <a:rPr lang="en-US" sz="3600" b="1" dirty="0">
                <a:latin typeface="InfoTextBook-Roman" charset="0"/>
                <a:ea typeface="ＭＳ Ｐゴシック" charset="0"/>
                <a:cs typeface="InfoTextBook-Roman" charset="0"/>
              </a:rPr>
            </a:br>
            <a:r>
              <a:rPr lang="en-US" sz="3600" b="1" dirty="0" smtClean="0">
                <a:latin typeface="InfoTextBook-Roman" charset="0"/>
                <a:ea typeface="ＭＳ Ｐゴシック" charset="0"/>
                <a:cs typeface="InfoTextBook-Roman" charset="0"/>
              </a:rPr>
              <a:t/>
            </a:r>
            <a:br>
              <a:rPr lang="en-US" sz="3600" b="1" dirty="0" smtClean="0">
                <a:latin typeface="InfoTextBook-Roman" charset="0"/>
                <a:ea typeface="ＭＳ Ｐゴシック" charset="0"/>
                <a:cs typeface="InfoTextBook-Roman" charset="0"/>
              </a:rPr>
            </a:br>
            <a:endParaRPr lang="en-US" sz="3600" b="1" dirty="0">
              <a:latin typeface="InfoTextBook-Roman" charset="0"/>
              <a:ea typeface="ＭＳ Ｐゴシック" charset="0"/>
              <a:cs typeface="InfoTextBook-Roman" charset="0"/>
            </a:endParaRPr>
          </a:p>
        </p:txBody>
      </p:sp>
      <p:pic>
        <p:nvPicPr>
          <p:cNvPr id="188418" name="Picture 3" descr="CAM.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2775" y="-26988"/>
            <a:ext cx="5019675" cy="6911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8419" name="Picture 11"/>
          <p:cNvPicPr>
            <a:picLocks noChangeAspect="1" noChangeArrowheads="1"/>
          </p:cNvPicPr>
          <p:nvPr/>
        </p:nvPicPr>
        <p:blipFill>
          <a:blip r:embed="rId4">
            <a:extLst>
              <a:ext uri="{28A0092B-C50C-407E-A947-70E740481C1C}">
                <a14:useLocalDpi xmlns:a14="http://schemas.microsoft.com/office/drawing/2010/main" val="0"/>
              </a:ext>
            </a:extLst>
          </a:blip>
          <a:srcRect l="78554" t="35327" r="7516" b="46181"/>
          <a:stretch>
            <a:fillRect/>
          </a:stretch>
        </p:blipFill>
        <p:spPr bwMode="auto">
          <a:xfrm>
            <a:off x="7596188" y="5949950"/>
            <a:ext cx="1243012"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8420" name="Picture 11"/>
          <p:cNvPicPr>
            <a:picLocks noChangeAspect="1" noChangeArrowheads="1"/>
          </p:cNvPicPr>
          <p:nvPr/>
        </p:nvPicPr>
        <p:blipFill>
          <a:blip r:embed="rId4">
            <a:extLst>
              <a:ext uri="{28A0092B-C50C-407E-A947-70E740481C1C}">
                <a14:useLocalDpi xmlns:a14="http://schemas.microsoft.com/office/drawing/2010/main" val="0"/>
              </a:ext>
            </a:extLst>
          </a:blip>
          <a:srcRect l="78554" t="35327" r="7516" b="46181"/>
          <a:stretch>
            <a:fillRect/>
          </a:stretch>
        </p:blipFill>
        <p:spPr bwMode="auto">
          <a:xfrm>
            <a:off x="7500938" y="5949950"/>
            <a:ext cx="1338262"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p:cNvSpPr txBox="1">
            <a:spLocks noChangeArrowheads="1"/>
          </p:cNvSpPr>
          <p:nvPr/>
        </p:nvSpPr>
        <p:spPr>
          <a:xfrm>
            <a:off x="4970463" y="3689350"/>
            <a:ext cx="3600450" cy="2476500"/>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600" b="1" dirty="0" smtClean="0">
                <a:latin typeface="InfoTextBook-Roman" charset="0"/>
                <a:ea typeface="ＭＳ Ｐゴシック" charset="0"/>
                <a:cs typeface="InfoTextBook-Roman" charset="0"/>
              </a:rPr>
              <a:t>2012</a:t>
            </a:r>
            <a:br>
              <a:rPr lang="en-US" sz="3600" b="1" dirty="0" smtClean="0">
                <a:latin typeface="InfoTextBook-Roman" charset="0"/>
                <a:ea typeface="ＭＳ Ｐゴシック" charset="0"/>
                <a:cs typeface="InfoTextBook-Roman" charset="0"/>
              </a:rPr>
            </a:br>
            <a:r>
              <a:rPr lang="en-US" sz="3600" b="1" dirty="0" smtClean="0">
                <a:latin typeface="InfoTextBook-Roman" charset="0"/>
                <a:ea typeface="ＭＳ Ｐゴシック" charset="0"/>
                <a:cs typeface="InfoTextBook-Roman" charset="0"/>
              </a:rPr>
              <a:t>… and we’re not finished yet</a:t>
            </a:r>
            <a:br>
              <a:rPr lang="en-US" sz="3600" b="1" dirty="0" smtClean="0">
                <a:latin typeface="InfoTextBook-Roman" charset="0"/>
                <a:ea typeface="ＭＳ Ｐゴシック" charset="0"/>
                <a:cs typeface="InfoTextBook-Roman" charset="0"/>
              </a:rPr>
            </a:br>
            <a:endParaRPr lang="en-US" sz="3600" b="1" dirty="0">
              <a:latin typeface="InfoTextBook-Roman" charset="0"/>
              <a:ea typeface="ＭＳ Ｐゴシック" charset="0"/>
              <a:cs typeface="InfoTextBook-Roman" charset="0"/>
            </a:endParaRPr>
          </a:p>
        </p:txBody>
      </p:sp>
    </p:spTree>
    <p:extLst>
      <p:ext uri="{BB962C8B-B14F-4D97-AF65-F5344CB8AC3E}">
        <p14:creationId xmlns:p14="http://schemas.microsoft.com/office/powerpoint/2010/main" val="2905184373"/>
      </p:ext>
    </p:extLst>
  </p:cSld>
  <p:clrMapOvr>
    <a:masterClrMapping/>
  </p:clrMapOvr>
  <p:transition xmlns:p14="http://schemas.microsoft.com/office/powerpoint/2010/main" spd="slow" advClick="0"/>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7393"/>
                                        </p:tgtEl>
                                        <p:attrNameLst>
                                          <p:attrName>style.visibility</p:attrName>
                                        </p:attrNameLst>
                                      </p:cBhvr>
                                      <p:to>
                                        <p:strVal val="visible"/>
                                      </p:to>
                                    </p:set>
                                    <p:anim calcmode="lin" valueType="num">
                                      <p:cBhvr additive="base">
                                        <p:cTn id="7" dur="500" fill="hold"/>
                                        <p:tgtEl>
                                          <p:spTgt spid="187393"/>
                                        </p:tgtEl>
                                        <p:attrNameLst>
                                          <p:attrName>ppt_x</p:attrName>
                                        </p:attrNameLst>
                                      </p:cBhvr>
                                      <p:tavLst>
                                        <p:tav tm="0">
                                          <p:val>
                                            <p:strVal val="#ppt_x"/>
                                          </p:val>
                                        </p:tav>
                                        <p:tav tm="100000">
                                          <p:val>
                                            <p:strVal val="#ppt_x"/>
                                          </p:val>
                                        </p:tav>
                                      </p:tavLst>
                                    </p:anim>
                                    <p:anim calcmode="lin" valueType="num">
                                      <p:cBhvr additive="base">
                                        <p:cTn id="8" dur="500" fill="hold"/>
                                        <p:tgtEl>
                                          <p:spTgt spid="18739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393" grpId="0"/>
      <p:bldP spid="6" grpId="0"/>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4145" name="Rectangle 2"/>
          <p:cNvSpPr>
            <a:spLocks noGrp="1" noChangeArrowheads="1"/>
          </p:cNvSpPr>
          <p:nvPr>
            <p:ph type="title"/>
          </p:nvPr>
        </p:nvSpPr>
        <p:spPr>
          <a:xfrm>
            <a:off x="684213" y="836613"/>
            <a:ext cx="5616575" cy="5329237"/>
          </a:xfrm>
        </p:spPr>
        <p:txBody>
          <a:bodyPr>
            <a:normAutofit/>
          </a:bodyPr>
          <a:lstStyle/>
          <a:p>
            <a:pPr algn="l" eaLnBrk="1" hangingPunct="1"/>
            <a:r>
              <a:rPr lang="en-US" sz="8000" b="1" dirty="0">
                <a:solidFill>
                  <a:srgbClr val="000000"/>
                </a:solidFill>
                <a:latin typeface="InfoTextBook-Roman"/>
                <a:ea typeface="ＭＳ Ｐゴシック" charset="0"/>
                <a:cs typeface="InfoTextBook-Roman"/>
              </a:rPr>
              <a:t>Don’t wait</a:t>
            </a:r>
            <a:r>
              <a:rPr lang="en-US" sz="8000" b="1" dirty="0">
                <a:solidFill>
                  <a:srgbClr val="FF6600"/>
                </a:solidFill>
                <a:latin typeface="InfoTextBook-Roman"/>
                <a:ea typeface="ＭＳ Ｐゴシック" charset="0"/>
                <a:cs typeface="InfoTextBook-Roman"/>
              </a:rPr>
              <a:t> to be </a:t>
            </a:r>
            <a:r>
              <a:rPr lang="en-US" sz="8000" b="1" dirty="0" smtClean="0">
                <a:solidFill>
                  <a:srgbClr val="FF6600"/>
                </a:solidFill>
                <a:latin typeface="InfoTextBook-Roman"/>
                <a:ea typeface="ＭＳ Ｐゴシック" charset="0"/>
                <a:cs typeface="InfoTextBook-Roman"/>
              </a:rPr>
              <a:t>asked</a:t>
            </a:r>
            <a:endParaRPr lang="en-US" sz="8000" b="1" dirty="0">
              <a:latin typeface="InfoTextBook-Roman"/>
              <a:ea typeface="ＭＳ Ｐゴシック" charset="0"/>
              <a:cs typeface="InfoTextBook-Roman"/>
            </a:endParaRPr>
          </a:p>
        </p:txBody>
      </p:sp>
      <p:pic>
        <p:nvPicPr>
          <p:cNvPr id="134146" name="Picture 3" descr="arrows.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6237288"/>
            <a:ext cx="10668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053425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0" y="6019800"/>
            <a:ext cx="792163"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0" name="Rectangle 2"/>
          <p:cNvSpPr>
            <a:spLocks noChangeArrowheads="1"/>
          </p:cNvSpPr>
          <p:nvPr/>
        </p:nvSpPr>
        <p:spPr bwMode="auto">
          <a:xfrm>
            <a:off x="685800" y="3141663"/>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r>
              <a:rPr lang="en-US" altLang="ja-JP" sz="5000" b="1" dirty="0">
                <a:solidFill>
                  <a:srgbClr val="000000"/>
                </a:solidFill>
                <a:latin typeface="InfoTextBook-Roman" charset="0"/>
                <a:cs typeface="InfoTextBook-Roman" charset="0"/>
              </a:rPr>
              <a:t>1988</a:t>
            </a:r>
          </a:p>
          <a:p>
            <a:pPr algn="ctr" eaLnBrk="1" hangingPunct="1"/>
            <a:endParaRPr lang="en-US" sz="5000" b="1" dirty="0">
              <a:solidFill>
                <a:srgbClr val="FF6600"/>
              </a:solidFill>
              <a:latin typeface="InfoTextBook-Roman" charset="0"/>
              <a:cs typeface="InfoTextBook-Roman" charset="0"/>
            </a:endParaRPr>
          </a:p>
          <a:p>
            <a:pPr algn="ctr" eaLnBrk="1" hangingPunct="1"/>
            <a:r>
              <a:rPr lang="en-US" sz="5000" b="1" dirty="0">
                <a:solidFill>
                  <a:srgbClr val="FF6600"/>
                </a:solidFill>
                <a:latin typeface="InfoTextBook-Roman" charset="0"/>
                <a:cs typeface="InfoTextBook-Roman" charset="0"/>
              </a:rPr>
              <a:t>The economic importance of the arts in Britain</a:t>
            </a:r>
          </a:p>
          <a:p>
            <a:pPr algn="ctr" eaLnBrk="1" hangingPunct="1"/>
            <a:endParaRPr lang="en-US" sz="5000" b="1" dirty="0">
              <a:solidFill>
                <a:schemeClr val="tx2"/>
              </a:solidFill>
              <a:latin typeface="InfoTextBook-Roman" charset="0"/>
              <a:cs typeface="InfoTextBook-Roman" charset="0"/>
            </a:endParaRPr>
          </a:p>
          <a:p>
            <a:pPr algn="ctr" eaLnBrk="1" hangingPunct="1"/>
            <a:endParaRPr lang="en-US" sz="5000" dirty="0">
              <a:solidFill>
                <a:schemeClr val="tx2"/>
              </a:solidFill>
              <a:latin typeface="InfoTextBook-Roman" charset="0"/>
              <a:cs typeface="InfoTextBook-Roman" charset="0"/>
            </a:endParaRPr>
          </a:p>
          <a:p>
            <a:pPr algn="ctr" eaLnBrk="1" hangingPunct="1"/>
            <a:endParaRPr lang="en-US" sz="4400" dirty="0">
              <a:solidFill>
                <a:schemeClr val="tx2"/>
              </a:solidFill>
            </a:endParaRPr>
          </a:p>
          <a:p>
            <a:pPr algn="ctr" eaLnBrk="1" hangingPunct="1"/>
            <a:endParaRPr lang="en-US" sz="4400" dirty="0">
              <a:solidFill>
                <a:schemeClr val="tx2"/>
              </a:solidFill>
            </a:endParaRPr>
          </a:p>
        </p:txBody>
      </p:sp>
      <p:sp>
        <p:nvSpPr>
          <p:cNvPr id="268294" name="Rectangle 6"/>
          <p:cNvSpPr>
            <a:spLocks noChangeArrowheads="1"/>
          </p:cNvSpPr>
          <p:nvPr/>
        </p:nvSpPr>
        <p:spPr bwMode="auto">
          <a:xfrm>
            <a:off x="685800" y="4632325"/>
            <a:ext cx="81534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1" hangingPunct="1">
              <a:spcBef>
                <a:spcPct val="20000"/>
              </a:spcBef>
              <a:defRPr/>
            </a:pPr>
            <a:r>
              <a:rPr lang="en-US" sz="3600" dirty="0">
                <a:latin typeface="InfoTextBook-Roman"/>
                <a:cs typeface="InfoTextBook-Roman"/>
              </a:rPr>
              <a:t>John </a:t>
            </a:r>
            <a:r>
              <a:rPr lang="en-US" sz="3600" dirty="0" err="1">
                <a:latin typeface="InfoTextBook-Roman"/>
                <a:cs typeface="InfoTextBook-Roman"/>
              </a:rPr>
              <a:t>Myerscough</a:t>
            </a:r>
            <a:endParaRPr lang="en-US" sz="3600" dirty="0">
              <a:latin typeface="InfoTextBook-Roman"/>
              <a:cs typeface="InfoTextBook-Roman"/>
            </a:endParaRPr>
          </a:p>
          <a:p>
            <a:pPr>
              <a:defRPr/>
            </a:pPr>
            <a:endParaRPr lang="en-US" dirty="0">
              <a:latin typeface="Times" charset="0"/>
            </a:endParaRPr>
          </a:p>
        </p:txBody>
      </p:sp>
      <p:pic>
        <p:nvPicPr>
          <p:cNvPr id="22532" name="Picture 11"/>
          <p:cNvPicPr>
            <a:picLocks noChangeAspect="1" noChangeArrowheads="1"/>
          </p:cNvPicPr>
          <p:nvPr/>
        </p:nvPicPr>
        <p:blipFill>
          <a:blip r:embed="rId4">
            <a:extLst>
              <a:ext uri="{28A0092B-C50C-407E-A947-70E740481C1C}">
                <a14:useLocalDpi xmlns:a14="http://schemas.microsoft.com/office/drawing/2010/main" val="0"/>
              </a:ext>
            </a:extLst>
          </a:blip>
          <a:srcRect l="78554" t="35327" r="7516" b="46181"/>
          <a:stretch>
            <a:fillRect/>
          </a:stretch>
        </p:blipFill>
        <p:spPr bwMode="auto">
          <a:xfrm>
            <a:off x="7596188" y="6021388"/>
            <a:ext cx="1243012"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11"/>
          <p:cNvPicPr>
            <a:picLocks noChangeAspect="1" noChangeArrowheads="1"/>
          </p:cNvPicPr>
          <p:nvPr/>
        </p:nvPicPr>
        <p:blipFill>
          <a:blip r:embed="rId4">
            <a:extLst>
              <a:ext uri="{28A0092B-C50C-407E-A947-70E740481C1C}">
                <a14:useLocalDpi xmlns:a14="http://schemas.microsoft.com/office/drawing/2010/main" val="0"/>
              </a:ext>
            </a:extLst>
          </a:blip>
          <a:srcRect l="78554" t="35327" r="7516" b="46181"/>
          <a:stretch>
            <a:fillRect/>
          </a:stretch>
        </p:blipFill>
        <p:spPr bwMode="auto">
          <a:xfrm>
            <a:off x="7500938" y="5949950"/>
            <a:ext cx="1338262"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57328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4145" name="Rectangle 2"/>
          <p:cNvSpPr>
            <a:spLocks noGrp="1" noChangeArrowheads="1"/>
          </p:cNvSpPr>
          <p:nvPr>
            <p:ph type="title"/>
          </p:nvPr>
        </p:nvSpPr>
        <p:spPr>
          <a:xfrm>
            <a:off x="684213" y="836613"/>
            <a:ext cx="5616575" cy="5329237"/>
          </a:xfrm>
        </p:spPr>
        <p:txBody>
          <a:bodyPr>
            <a:normAutofit/>
          </a:bodyPr>
          <a:lstStyle/>
          <a:p>
            <a:pPr algn="l" eaLnBrk="1" hangingPunct="1"/>
            <a:r>
              <a:rPr lang="en-US" sz="8000" b="1" dirty="0" smtClean="0">
                <a:solidFill>
                  <a:srgbClr val="000000"/>
                </a:solidFill>
                <a:latin typeface="InfoTextBook-Roman"/>
                <a:ea typeface="ＭＳ Ｐゴシック" charset="0"/>
                <a:cs typeface="InfoTextBook-Roman"/>
              </a:rPr>
              <a:t>Facing </a:t>
            </a:r>
            <a:r>
              <a:rPr lang="en-US" sz="8000" b="1" dirty="0" smtClean="0">
                <a:solidFill>
                  <a:srgbClr val="FF6600"/>
                </a:solidFill>
                <a:latin typeface="InfoTextBook-Roman"/>
                <a:ea typeface="ＭＳ Ｐゴシック" charset="0"/>
                <a:cs typeface="InfoTextBook-Roman"/>
              </a:rPr>
              <a:t>forward</a:t>
            </a:r>
            <a:r>
              <a:rPr lang="en-US" sz="8000" b="1" dirty="0" smtClean="0">
                <a:latin typeface="InfoTextBook-Roman"/>
                <a:ea typeface="ＭＳ Ｐゴシック" charset="0"/>
                <a:cs typeface="InfoTextBook-Roman"/>
              </a:rPr>
              <a:t>.</a:t>
            </a:r>
            <a:endParaRPr lang="en-US" sz="8000" b="1" dirty="0">
              <a:latin typeface="InfoTextBook-Roman"/>
              <a:ea typeface="ＭＳ Ｐゴシック" charset="0"/>
              <a:cs typeface="InfoTextBook-Roman"/>
            </a:endParaRPr>
          </a:p>
        </p:txBody>
      </p:sp>
      <p:pic>
        <p:nvPicPr>
          <p:cNvPr id="134146" name="Picture 3" descr="arrows.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6237288"/>
            <a:ext cx="10668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9434323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3"/>
          <p:cNvSpPr>
            <a:spLocks noChangeArrowheads="1"/>
          </p:cNvSpPr>
          <p:nvPr/>
        </p:nvSpPr>
        <p:spPr bwMode="auto">
          <a:xfrm>
            <a:off x="0" y="0"/>
            <a:ext cx="9144000" cy="5867400"/>
          </a:xfrm>
          <a:prstGeom prst="rect">
            <a:avLst/>
          </a:prstGeom>
          <a:solidFill>
            <a:srgbClr val="99D14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sz="1800">
              <a:latin typeface="Calibri" charset="0"/>
            </a:endParaRPr>
          </a:p>
        </p:txBody>
      </p:sp>
      <p:sp>
        <p:nvSpPr>
          <p:cNvPr id="14338" name="Rectangle 2"/>
          <p:cNvSpPr>
            <a:spLocks noGrp="1" noChangeArrowheads="1"/>
          </p:cNvSpPr>
          <p:nvPr>
            <p:ph type="ctrTitle"/>
          </p:nvPr>
        </p:nvSpPr>
        <p:spPr>
          <a:xfrm>
            <a:off x="685800" y="1484313"/>
            <a:ext cx="7772400" cy="1143000"/>
          </a:xfrm>
        </p:spPr>
        <p:txBody>
          <a:bodyPr anchor="t">
            <a:normAutofit fontScale="90000"/>
          </a:bodyPr>
          <a:lstStyle/>
          <a:p>
            <a:pPr algn="l" eaLnBrk="1" hangingPunct="1"/>
            <a:r>
              <a:rPr lang="en-US" b="1" dirty="0" smtClean="0">
                <a:latin typeface="InfoTextMedium-Roman" charset="0"/>
                <a:ea typeface="ＭＳ Ｐゴシック" charset="0"/>
                <a:cs typeface="InfoTextMedium-Roman" charset="0"/>
              </a:rPr>
              <a:t/>
            </a:r>
            <a:br>
              <a:rPr lang="en-US" b="1" dirty="0" smtClean="0">
                <a:latin typeface="InfoTextMedium-Roman" charset="0"/>
                <a:ea typeface="ＭＳ Ｐゴシック" charset="0"/>
                <a:cs typeface="InfoTextMedium-Roman" charset="0"/>
              </a:rPr>
            </a:br>
            <a:r>
              <a:rPr lang="en-US" b="1" dirty="0">
                <a:latin typeface="InfoTextMedium-Roman" charset="0"/>
                <a:ea typeface="ＭＳ Ｐゴシック" charset="0"/>
                <a:cs typeface="InfoTextMedium-Roman" charset="0"/>
              </a:rPr>
              <a:t/>
            </a:r>
            <a:br>
              <a:rPr lang="en-US" b="1" dirty="0">
                <a:latin typeface="InfoTextMedium-Roman" charset="0"/>
                <a:ea typeface="ＭＳ Ｐゴシック" charset="0"/>
                <a:cs typeface="InfoTextMedium-Roman" charset="0"/>
              </a:rPr>
            </a:br>
            <a:r>
              <a:rPr lang="en-US" b="1" dirty="0" smtClean="0">
                <a:latin typeface="InfoTextMedium-Roman" charset="0"/>
                <a:ea typeface="ＭＳ Ｐゴシック" charset="0"/>
                <a:cs typeface="InfoTextMedium-Roman" charset="0"/>
              </a:rPr>
              <a:t/>
            </a:r>
            <a:br>
              <a:rPr lang="en-US" b="1" dirty="0" smtClean="0">
                <a:latin typeface="InfoTextMedium-Roman" charset="0"/>
                <a:ea typeface="ＭＳ Ｐゴシック" charset="0"/>
                <a:cs typeface="InfoTextMedium-Roman" charset="0"/>
              </a:rPr>
            </a:br>
            <a:r>
              <a:rPr lang="en-US" sz="3500" b="1" dirty="0" smtClean="0">
                <a:latin typeface="InfoTextMedium-Roman" charset="0"/>
                <a:ea typeface="ＭＳ Ｐゴシック" charset="0"/>
                <a:cs typeface="InfoTextMedium-Roman" charset="0"/>
              </a:rPr>
              <a:t>Jo </a:t>
            </a:r>
            <a:r>
              <a:rPr lang="en-US" sz="3500" b="1" dirty="0">
                <a:latin typeface="InfoTextMedium-Roman" charset="0"/>
                <a:ea typeface="ＭＳ Ｐゴシック" charset="0"/>
                <a:cs typeface="InfoTextMedium-Roman" charset="0"/>
              </a:rPr>
              <a:t>Taylor </a:t>
            </a:r>
            <a:br>
              <a:rPr lang="en-US" sz="3500" b="1" dirty="0">
                <a:latin typeface="InfoTextMedium-Roman" charset="0"/>
                <a:ea typeface="ＭＳ Ｐゴシック" charset="0"/>
                <a:cs typeface="InfoTextMedium-Roman" charset="0"/>
              </a:rPr>
            </a:br>
            <a:r>
              <a:rPr lang="en-US" sz="3500" b="1" dirty="0" smtClean="0">
                <a:latin typeface="InfoTextMedium-Roman" charset="0"/>
                <a:ea typeface="ＭＳ Ｐゴシック" charset="0"/>
                <a:cs typeface="InfoTextMedium-Roman" charset="0"/>
              </a:rPr>
              <a:t/>
            </a:r>
            <a:br>
              <a:rPr lang="en-US" sz="3500" b="1" dirty="0" smtClean="0">
                <a:latin typeface="InfoTextMedium-Roman" charset="0"/>
                <a:ea typeface="ＭＳ Ｐゴシック" charset="0"/>
                <a:cs typeface="InfoTextMedium-Roman" charset="0"/>
              </a:rPr>
            </a:br>
            <a:r>
              <a:rPr lang="en-US" sz="3500" b="1" dirty="0" err="1" smtClean="0">
                <a:latin typeface="InfoTextMedium-Roman" charset="0"/>
                <a:ea typeface="ＭＳ Ｐゴシック" charset="0"/>
                <a:cs typeface="InfoTextMedium-Roman" charset="0"/>
              </a:rPr>
              <a:t>jo.taylor@lateralthinkers.com</a:t>
            </a:r>
            <a:r>
              <a:rPr lang="en-US" sz="3500" b="1" dirty="0" smtClean="0">
                <a:latin typeface="InfoTextMedium-Roman" charset="0"/>
                <a:ea typeface="ＭＳ Ｐゴシック" charset="0"/>
                <a:cs typeface="InfoTextMedium-Roman" charset="0"/>
              </a:rPr>
              <a:t/>
            </a:r>
            <a:br>
              <a:rPr lang="en-US" sz="3500" b="1" dirty="0" smtClean="0">
                <a:latin typeface="InfoTextMedium-Roman" charset="0"/>
                <a:ea typeface="ＭＳ Ｐゴシック" charset="0"/>
                <a:cs typeface="InfoTextMedium-Roman" charset="0"/>
              </a:rPr>
            </a:br>
            <a:r>
              <a:rPr lang="en-US" sz="3500" b="1" dirty="0" smtClean="0">
                <a:latin typeface="InfoTextMedium-Roman" charset="0"/>
                <a:ea typeface="ＭＳ Ｐゴシック" charset="0"/>
                <a:cs typeface="InfoTextMedium-Roman" charset="0"/>
              </a:rPr>
              <a:t>@</a:t>
            </a:r>
            <a:r>
              <a:rPr lang="en-US" sz="3500" b="1" dirty="0" err="1" smtClean="0">
                <a:latin typeface="InfoTextMedium-Roman" charset="0"/>
                <a:ea typeface="ＭＳ Ｐゴシック" charset="0"/>
                <a:cs typeface="InfoTextMedium-Roman" charset="0"/>
              </a:rPr>
              <a:t>JoeyTaylor</a:t>
            </a:r>
            <a:endParaRPr lang="en-US" sz="3500" dirty="0">
              <a:latin typeface="InfoTextMedium-Roman" charset="0"/>
              <a:ea typeface="ＭＳ Ｐゴシック" charset="0"/>
              <a:cs typeface="InfoTextMedium-Roman" charset="0"/>
            </a:endParaRPr>
          </a:p>
        </p:txBody>
      </p:sp>
      <p:pic>
        <p:nvPicPr>
          <p:cNvPr id="14339" name="Picture 9" descr="MHMfulltextblackoutfu#5E5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6488" y="5949950"/>
            <a:ext cx="5173662"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4992143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88419" name="Picture 11"/>
          <p:cNvPicPr>
            <a:picLocks noChangeAspect="1" noChangeArrowheads="1"/>
          </p:cNvPicPr>
          <p:nvPr/>
        </p:nvPicPr>
        <p:blipFill>
          <a:blip r:embed="rId3">
            <a:extLst>
              <a:ext uri="{28A0092B-C50C-407E-A947-70E740481C1C}">
                <a14:useLocalDpi xmlns:a14="http://schemas.microsoft.com/office/drawing/2010/main" val="0"/>
              </a:ext>
            </a:extLst>
          </a:blip>
          <a:srcRect l="78554" t="35327" r="7516" b="46181"/>
          <a:stretch>
            <a:fillRect/>
          </a:stretch>
        </p:blipFill>
        <p:spPr bwMode="auto">
          <a:xfrm>
            <a:off x="7596188" y="5949950"/>
            <a:ext cx="1243012"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8420" name="Picture 11"/>
          <p:cNvPicPr>
            <a:picLocks noChangeAspect="1" noChangeArrowheads="1"/>
          </p:cNvPicPr>
          <p:nvPr/>
        </p:nvPicPr>
        <p:blipFill>
          <a:blip r:embed="rId3">
            <a:extLst>
              <a:ext uri="{28A0092B-C50C-407E-A947-70E740481C1C}">
                <a14:useLocalDpi xmlns:a14="http://schemas.microsoft.com/office/drawing/2010/main" val="0"/>
              </a:ext>
            </a:extLst>
          </a:blip>
          <a:srcRect l="78554" t="35327" r="7516" b="46181"/>
          <a:stretch>
            <a:fillRect/>
          </a:stretch>
        </p:blipFill>
        <p:spPr bwMode="auto">
          <a:xfrm>
            <a:off x="7500938" y="5949950"/>
            <a:ext cx="1338262"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2"/>
          <p:cNvSpPr txBox="1">
            <a:spLocks noChangeArrowheads="1"/>
          </p:cNvSpPr>
          <p:nvPr/>
        </p:nvSpPr>
        <p:spPr>
          <a:xfrm>
            <a:off x="762000" y="1412875"/>
            <a:ext cx="7848600" cy="2895600"/>
          </a:xfrm>
          <a:prstGeom prst="rect">
            <a:avLst/>
          </a:prstGeom>
        </p:spPr>
        <p:txBody>
          <a:bodyPr vert="horz" lIns="91440" tIns="45720" rIns="91440" bIns="45720" rtlCol="0">
            <a:normAutofit fontScale="925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buFontTx/>
              <a:buNone/>
            </a:pPr>
            <a:r>
              <a:rPr lang="en-GB" sz="3800" dirty="0" smtClean="0">
                <a:latin typeface="InfoTextBook-Italic"/>
                <a:ea typeface="ＭＳ Ｐゴシック" charset="0"/>
                <a:cs typeface="InfoTextBook-Italic"/>
              </a:rPr>
              <a:t>“Something in our cities and towns… that isn’t </a:t>
            </a:r>
            <a:r>
              <a:rPr lang="en-GB" sz="3800" dirty="0" err="1" smtClean="0">
                <a:latin typeface="InfoTextBook-Italic"/>
                <a:ea typeface="ＭＳ Ｐゴシック" charset="0"/>
                <a:cs typeface="InfoTextBook-Italic"/>
              </a:rPr>
              <a:t>Wetherspoons</a:t>
            </a:r>
            <a:r>
              <a:rPr lang="en-GB" sz="3800" dirty="0" smtClean="0">
                <a:latin typeface="InfoTextBook-Italic"/>
                <a:ea typeface="ＭＳ Ｐゴシック" charset="0"/>
                <a:cs typeface="InfoTextBook-Italic"/>
              </a:rPr>
              <a:t> and Walkabout pubs and Mario </a:t>
            </a:r>
            <a:r>
              <a:rPr lang="en-GB" sz="3800" dirty="0" err="1" smtClean="0">
                <a:latin typeface="InfoTextBook-Italic"/>
                <a:ea typeface="ＭＳ Ｐゴシック" charset="0"/>
                <a:cs typeface="InfoTextBook-Italic"/>
              </a:rPr>
              <a:t>Balotelli</a:t>
            </a:r>
            <a:r>
              <a:rPr lang="en-GB" sz="3800" dirty="0" smtClean="0">
                <a:latin typeface="InfoTextBook-Italic"/>
                <a:ea typeface="ＭＳ Ｐゴシック" charset="0"/>
                <a:cs typeface="InfoTextBook-Italic"/>
              </a:rPr>
              <a:t> and John Terry… something decent to believe in. Something good and nourishing for us all”</a:t>
            </a:r>
          </a:p>
          <a:p>
            <a:pPr algn="ctr">
              <a:buFontTx/>
              <a:buNone/>
            </a:pPr>
            <a:endParaRPr lang="en-GB" i="1" dirty="0">
              <a:latin typeface="Arial" charset="0"/>
              <a:ea typeface="ＭＳ Ｐゴシック" charset="0"/>
            </a:endParaRPr>
          </a:p>
        </p:txBody>
      </p:sp>
      <p:sp>
        <p:nvSpPr>
          <p:cNvPr id="9" name="Rectangle 3"/>
          <p:cNvSpPr>
            <a:spLocks noChangeArrowheads="1"/>
          </p:cNvSpPr>
          <p:nvPr/>
        </p:nvSpPr>
        <p:spPr bwMode="auto">
          <a:xfrm>
            <a:off x="152400" y="5175250"/>
            <a:ext cx="8153400"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r" eaLnBrk="1" hangingPunct="1">
              <a:spcBef>
                <a:spcPct val="20000"/>
              </a:spcBef>
              <a:defRPr/>
            </a:pPr>
            <a:r>
              <a:rPr lang="en-US" sz="2000" dirty="0" smtClean="0">
                <a:latin typeface="InfoTextBookTf-Roman"/>
                <a:cs typeface="InfoTextBookTf-Roman"/>
              </a:rPr>
              <a:t>Danny Boyle, November 2013</a:t>
            </a:r>
            <a:endParaRPr lang="en-US" sz="2000" dirty="0">
              <a:latin typeface="InfoTextBookTf-Roman"/>
              <a:cs typeface="InfoTextBookTf-Roman"/>
            </a:endParaRPr>
          </a:p>
          <a:p>
            <a:pPr algn="r">
              <a:defRPr/>
            </a:pPr>
            <a:endParaRPr lang="en-US" dirty="0">
              <a:latin typeface="Times" charset="0"/>
            </a:endParaRPr>
          </a:p>
        </p:txBody>
      </p:sp>
    </p:spTree>
    <p:extLst>
      <p:ext uri="{BB962C8B-B14F-4D97-AF65-F5344CB8AC3E}">
        <p14:creationId xmlns:p14="http://schemas.microsoft.com/office/powerpoint/2010/main" val="3485051611"/>
      </p:ext>
    </p:extLst>
  </p:cSld>
  <p:clrMapOvr>
    <a:masterClrMapping/>
  </p:clrMapOvr>
  <p:transition xmlns:p14="http://schemas.microsoft.com/office/powerpoint/2010/main" spd="slow" advClick="0"/>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3" descr="modelv3.png"/>
          <p:cNvPicPr>
            <a:picLocks noChangeAspect="1"/>
          </p:cNvPicPr>
          <p:nvPr/>
        </p:nvPicPr>
        <p:blipFill>
          <a:blip r:embed="rId3">
            <a:extLst>
              <a:ext uri="{28A0092B-C50C-407E-A947-70E740481C1C}">
                <a14:useLocalDpi xmlns:a14="http://schemas.microsoft.com/office/drawing/2010/main" val="0"/>
              </a:ext>
            </a:extLst>
          </a:blip>
          <a:srcRect r="49136"/>
          <a:stretch>
            <a:fillRect/>
          </a:stretch>
        </p:blipFill>
        <p:spPr bwMode="auto">
          <a:xfrm>
            <a:off x="-30163" y="25400"/>
            <a:ext cx="5364163" cy="619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8" name="Picture 5" descr="LOGO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6407150"/>
            <a:ext cx="62484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9"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2878138"/>
            <a:ext cx="1651000" cy="321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4580" name="Group 4"/>
          <p:cNvGrpSpPr>
            <a:grpSpLocks/>
          </p:cNvGrpSpPr>
          <p:nvPr/>
        </p:nvGrpSpPr>
        <p:grpSpPr bwMode="auto">
          <a:xfrm>
            <a:off x="-30163" y="592138"/>
            <a:ext cx="1966913" cy="5626100"/>
            <a:chOff x="-30163" y="592667"/>
            <a:chExt cx="1966908" cy="5625571"/>
          </a:xfrm>
        </p:grpSpPr>
        <p:sp>
          <p:nvSpPr>
            <p:cNvPr id="6" name="Rectangle 5"/>
            <p:cNvSpPr/>
            <p:nvPr/>
          </p:nvSpPr>
          <p:spPr>
            <a:xfrm>
              <a:off x="-30163" y="592667"/>
              <a:ext cx="1819271" cy="5625571"/>
            </a:xfrm>
            <a:prstGeom prst="rect">
              <a:avLst/>
            </a:prstGeom>
            <a:solidFill>
              <a:srgbClr val="B3CE61"/>
            </a:solidFill>
            <a:ln>
              <a:solidFill>
                <a:srgbClr val="B3CE6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4590" name="TextBox 6"/>
            <p:cNvSpPr txBox="1">
              <a:spLocks noChangeArrowheads="1"/>
            </p:cNvSpPr>
            <p:nvPr/>
          </p:nvSpPr>
          <p:spPr bwMode="auto">
            <a:xfrm>
              <a:off x="31749" y="3209724"/>
              <a:ext cx="167851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100" b="1">
                  <a:solidFill>
                    <a:srgbClr val="FAF4E3"/>
                  </a:solidFill>
                  <a:latin typeface="Arial Narrow" charset="0"/>
                  <a:cs typeface="Arial Narrow" charset="0"/>
                </a:rPr>
                <a:t>Getting art to the audience</a:t>
              </a:r>
            </a:p>
          </p:txBody>
        </p:sp>
        <p:sp>
          <p:nvSpPr>
            <p:cNvPr id="24591" name="TextBox 7"/>
            <p:cNvSpPr txBox="1">
              <a:spLocks noChangeArrowheads="1"/>
            </p:cNvSpPr>
            <p:nvPr/>
          </p:nvSpPr>
          <p:spPr bwMode="auto">
            <a:xfrm>
              <a:off x="50800" y="3673274"/>
              <a:ext cx="167851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100" b="1">
                  <a:solidFill>
                    <a:srgbClr val="FAF4E3"/>
                  </a:solidFill>
                  <a:latin typeface="Arial Narrow" charset="0"/>
                  <a:cs typeface="Arial Narrow" charset="0"/>
                </a:rPr>
                <a:t>Brand</a:t>
              </a:r>
            </a:p>
          </p:txBody>
        </p:sp>
        <p:sp>
          <p:nvSpPr>
            <p:cNvPr id="24592" name="TextBox 8"/>
            <p:cNvSpPr txBox="1">
              <a:spLocks noChangeArrowheads="1"/>
            </p:cNvSpPr>
            <p:nvPr/>
          </p:nvSpPr>
          <p:spPr bwMode="auto">
            <a:xfrm>
              <a:off x="50800" y="4191857"/>
              <a:ext cx="167851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100" b="1">
                  <a:solidFill>
                    <a:srgbClr val="FAF4E3"/>
                  </a:solidFill>
                  <a:latin typeface="Arial Narrow" charset="0"/>
                  <a:cs typeface="Arial Narrow" charset="0"/>
                </a:rPr>
                <a:t>Marketing function</a:t>
              </a:r>
            </a:p>
          </p:txBody>
        </p:sp>
        <p:sp>
          <p:nvSpPr>
            <p:cNvPr id="24593" name="TextBox 9"/>
            <p:cNvSpPr txBox="1">
              <a:spLocks noChangeArrowheads="1"/>
            </p:cNvSpPr>
            <p:nvPr/>
          </p:nvSpPr>
          <p:spPr bwMode="auto">
            <a:xfrm>
              <a:off x="50800" y="4693508"/>
              <a:ext cx="167851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100" b="1">
                  <a:solidFill>
                    <a:srgbClr val="FAF4E3"/>
                  </a:solidFill>
                  <a:latin typeface="Arial Narrow" charset="0"/>
                  <a:cs typeface="Arial Narrow" charset="0"/>
                </a:rPr>
                <a:t>Marketing resources</a:t>
              </a:r>
            </a:p>
          </p:txBody>
        </p:sp>
        <p:sp>
          <p:nvSpPr>
            <p:cNvPr id="24594" name="TextBox 10"/>
            <p:cNvSpPr txBox="1">
              <a:spLocks noChangeArrowheads="1"/>
            </p:cNvSpPr>
            <p:nvPr/>
          </p:nvSpPr>
          <p:spPr bwMode="auto">
            <a:xfrm>
              <a:off x="46566" y="5173991"/>
              <a:ext cx="167851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100" b="1">
                  <a:solidFill>
                    <a:srgbClr val="FAF4E3"/>
                  </a:solidFill>
                  <a:latin typeface="Arial Narrow" charset="0"/>
                  <a:cs typeface="Arial Narrow" charset="0"/>
                </a:rPr>
                <a:t>Marketing status</a:t>
              </a:r>
            </a:p>
          </p:txBody>
        </p:sp>
        <p:sp>
          <p:nvSpPr>
            <p:cNvPr id="24595" name="TextBox 11"/>
            <p:cNvSpPr txBox="1">
              <a:spLocks noChangeArrowheads="1"/>
            </p:cNvSpPr>
            <p:nvPr/>
          </p:nvSpPr>
          <p:spPr bwMode="auto">
            <a:xfrm>
              <a:off x="46566" y="5675640"/>
              <a:ext cx="167851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100" b="1" dirty="0">
                  <a:solidFill>
                    <a:schemeClr val="bg1"/>
                  </a:solidFill>
                  <a:latin typeface="Arial Narrow" charset="0"/>
                  <a:cs typeface="Arial Narrow" charset="0"/>
                </a:rPr>
                <a:t>Audience understanding</a:t>
              </a:r>
            </a:p>
          </p:txBody>
        </p:sp>
        <p:sp>
          <p:nvSpPr>
            <p:cNvPr id="24596" name="TextBox 12"/>
            <p:cNvSpPr txBox="1">
              <a:spLocks noChangeArrowheads="1"/>
            </p:cNvSpPr>
            <p:nvPr/>
          </p:nvSpPr>
          <p:spPr bwMode="auto">
            <a:xfrm>
              <a:off x="4228" y="1234883"/>
              <a:ext cx="193251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solidFill>
                    <a:schemeClr val="bg1"/>
                  </a:solidFill>
                  <a:latin typeface="Arial Narrow" charset="0"/>
                  <a:cs typeface="Arial Narrow" charset="0"/>
                </a:rPr>
                <a:t>The evolution of </a:t>
              </a:r>
            </a:p>
            <a:p>
              <a:r>
                <a:rPr lang="en-US">
                  <a:solidFill>
                    <a:schemeClr val="bg1"/>
                  </a:solidFill>
                  <a:latin typeface="Arial Narrow" charset="0"/>
                  <a:cs typeface="Arial Narrow" charset="0"/>
                </a:rPr>
                <a:t>arts management</a:t>
              </a:r>
            </a:p>
          </p:txBody>
        </p:sp>
      </p:grpSp>
      <p:sp>
        <p:nvSpPr>
          <p:cNvPr id="14" name="Rectangle 13"/>
          <p:cNvSpPr/>
          <p:nvPr/>
        </p:nvSpPr>
        <p:spPr>
          <a:xfrm>
            <a:off x="1789113" y="2422525"/>
            <a:ext cx="3544887" cy="333375"/>
          </a:xfrm>
          <a:prstGeom prst="rect">
            <a:avLst/>
          </a:prstGeom>
          <a:solidFill>
            <a:srgbClr val="B3CE61"/>
          </a:solidFill>
          <a:ln>
            <a:solidFill>
              <a:srgbClr val="B3CE6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4582" name="TextBox 14"/>
          <p:cNvSpPr txBox="1">
            <a:spLocks noChangeArrowheads="1"/>
          </p:cNvSpPr>
          <p:nvPr/>
        </p:nvSpPr>
        <p:spPr bwMode="auto">
          <a:xfrm>
            <a:off x="3797300" y="2433638"/>
            <a:ext cx="1325563"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300">
                <a:solidFill>
                  <a:schemeClr val="bg1"/>
                </a:solidFill>
                <a:latin typeface="Arial Narrow" charset="0"/>
                <a:cs typeface="Arial Narrow" charset="0"/>
              </a:rPr>
              <a:t>PRODUCT - LED</a:t>
            </a:r>
          </a:p>
        </p:txBody>
      </p:sp>
      <p:sp>
        <p:nvSpPr>
          <p:cNvPr id="17" name="Rectangle 16"/>
          <p:cNvSpPr/>
          <p:nvPr/>
        </p:nvSpPr>
        <p:spPr>
          <a:xfrm>
            <a:off x="3708400" y="5675313"/>
            <a:ext cx="1414463" cy="350837"/>
          </a:xfrm>
          <a:prstGeom prst="rect">
            <a:avLst/>
          </a:prstGeom>
          <a:solidFill>
            <a:srgbClr val="75BCD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97DEFF"/>
              </a:solidFill>
            </a:endParaRPr>
          </a:p>
        </p:txBody>
      </p:sp>
      <p:sp>
        <p:nvSpPr>
          <p:cNvPr id="20" name="Rectangle 19"/>
          <p:cNvSpPr/>
          <p:nvPr/>
        </p:nvSpPr>
        <p:spPr>
          <a:xfrm>
            <a:off x="2216150" y="5675313"/>
            <a:ext cx="1003300" cy="350837"/>
          </a:xfrm>
          <a:prstGeom prst="rect">
            <a:avLst/>
          </a:prstGeom>
          <a:solidFill>
            <a:srgbClr val="A3D3E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97DEFF"/>
              </a:solidFill>
            </a:endParaRPr>
          </a:p>
        </p:txBody>
      </p:sp>
      <p:sp>
        <p:nvSpPr>
          <p:cNvPr id="21" name="Rectangle 20"/>
          <p:cNvSpPr/>
          <p:nvPr/>
        </p:nvSpPr>
        <p:spPr>
          <a:xfrm>
            <a:off x="3860800" y="5827713"/>
            <a:ext cx="1414463" cy="350837"/>
          </a:xfrm>
          <a:prstGeom prst="rect">
            <a:avLst/>
          </a:prstGeom>
          <a:solidFill>
            <a:srgbClr val="75BCD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97DEFF"/>
              </a:solidFill>
            </a:endParaRPr>
          </a:p>
        </p:txBody>
      </p:sp>
      <p:sp>
        <p:nvSpPr>
          <p:cNvPr id="24586" name="TextBox 21"/>
          <p:cNvSpPr txBox="1">
            <a:spLocks noChangeArrowheads="1"/>
          </p:cNvSpPr>
          <p:nvPr/>
        </p:nvSpPr>
        <p:spPr bwMode="auto">
          <a:xfrm>
            <a:off x="2260600" y="5665788"/>
            <a:ext cx="114141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b="1" dirty="0">
                <a:latin typeface="InfoTextBook-Roman" charset="0"/>
                <a:cs typeface="InfoTextBook-Roman" charset="0"/>
              </a:rPr>
              <a:t>Irrelevant</a:t>
            </a:r>
          </a:p>
        </p:txBody>
      </p:sp>
      <p:sp>
        <p:nvSpPr>
          <p:cNvPr id="24587" name="TextBox 22"/>
          <p:cNvSpPr txBox="1">
            <a:spLocks noChangeArrowheads="1"/>
          </p:cNvSpPr>
          <p:nvPr/>
        </p:nvSpPr>
        <p:spPr bwMode="auto">
          <a:xfrm>
            <a:off x="3708400" y="5662613"/>
            <a:ext cx="141763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200" b="1" dirty="0">
                <a:solidFill>
                  <a:srgbClr val="000000"/>
                </a:solidFill>
                <a:latin typeface="InfoTextBook-Roman" charset="0"/>
                <a:cs typeface="InfoTextBook-Roman" charset="0"/>
              </a:rPr>
              <a:t>Media consumption</a:t>
            </a:r>
          </a:p>
        </p:txBody>
      </p:sp>
      <p:pic>
        <p:nvPicPr>
          <p:cNvPr id="24588" name="Picture 11"/>
          <p:cNvPicPr>
            <a:picLocks noChangeAspect="1" noChangeArrowheads="1"/>
          </p:cNvPicPr>
          <p:nvPr/>
        </p:nvPicPr>
        <p:blipFill>
          <a:blip r:embed="rId6">
            <a:extLst>
              <a:ext uri="{28A0092B-C50C-407E-A947-70E740481C1C}">
                <a14:useLocalDpi xmlns:a14="http://schemas.microsoft.com/office/drawing/2010/main" val="0"/>
              </a:ext>
            </a:extLst>
          </a:blip>
          <a:srcRect l="78554" t="35327" r="7516" b="46181"/>
          <a:stretch>
            <a:fillRect/>
          </a:stretch>
        </p:blipFill>
        <p:spPr bwMode="auto">
          <a:xfrm>
            <a:off x="7500938" y="5949950"/>
            <a:ext cx="1338262"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2101448"/>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3" descr="modelv3.png"/>
          <p:cNvPicPr>
            <a:picLocks noChangeAspect="1"/>
          </p:cNvPicPr>
          <p:nvPr/>
        </p:nvPicPr>
        <p:blipFill>
          <a:blip r:embed="rId3">
            <a:extLst>
              <a:ext uri="{28A0092B-C50C-407E-A947-70E740481C1C}">
                <a14:useLocalDpi xmlns:a14="http://schemas.microsoft.com/office/drawing/2010/main" val="0"/>
              </a:ext>
            </a:extLst>
          </a:blip>
          <a:srcRect r="32277"/>
          <a:stretch>
            <a:fillRect/>
          </a:stretch>
        </p:blipFill>
        <p:spPr bwMode="auto">
          <a:xfrm>
            <a:off x="-30163" y="25400"/>
            <a:ext cx="7142163" cy="619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0" name="Picture 5" descr="LOGO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6407150"/>
            <a:ext cx="62484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1"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2878138"/>
            <a:ext cx="1651000" cy="321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2772" name="Group 5"/>
          <p:cNvGrpSpPr>
            <a:grpSpLocks/>
          </p:cNvGrpSpPr>
          <p:nvPr/>
        </p:nvGrpSpPr>
        <p:grpSpPr bwMode="auto">
          <a:xfrm>
            <a:off x="-30163" y="592138"/>
            <a:ext cx="1966913" cy="5626100"/>
            <a:chOff x="-30163" y="592667"/>
            <a:chExt cx="1966908" cy="5625571"/>
          </a:xfrm>
        </p:grpSpPr>
        <p:sp>
          <p:nvSpPr>
            <p:cNvPr id="7" name="Rectangle 6"/>
            <p:cNvSpPr/>
            <p:nvPr/>
          </p:nvSpPr>
          <p:spPr>
            <a:xfrm>
              <a:off x="-30163" y="592667"/>
              <a:ext cx="1819271" cy="5625571"/>
            </a:xfrm>
            <a:prstGeom prst="rect">
              <a:avLst/>
            </a:prstGeom>
            <a:solidFill>
              <a:srgbClr val="B3CE61"/>
            </a:solidFill>
            <a:ln>
              <a:solidFill>
                <a:srgbClr val="B3CE6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2783" name="TextBox 7"/>
            <p:cNvSpPr txBox="1">
              <a:spLocks noChangeArrowheads="1"/>
            </p:cNvSpPr>
            <p:nvPr/>
          </p:nvSpPr>
          <p:spPr bwMode="auto">
            <a:xfrm>
              <a:off x="31749" y="3209724"/>
              <a:ext cx="167851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100" b="1">
                  <a:solidFill>
                    <a:srgbClr val="FAF4E3"/>
                  </a:solidFill>
                  <a:latin typeface="Arial Narrow" charset="0"/>
                  <a:cs typeface="Arial Narrow" charset="0"/>
                </a:rPr>
                <a:t>Getting art to the audience</a:t>
              </a:r>
            </a:p>
          </p:txBody>
        </p:sp>
        <p:sp>
          <p:nvSpPr>
            <p:cNvPr id="32784" name="TextBox 8"/>
            <p:cNvSpPr txBox="1">
              <a:spLocks noChangeArrowheads="1"/>
            </p:cNvSpPr>
            <p:nvPr/>
          </p:nvSpPr>
          <p:spPr bwMode="auto">
            <a:xfrm>
              <a:off x="50800" y="3673274"/>
              <a:ext cx="167851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100" b="1">
                  <a:solidFill>
                    <a:srgbClr val="FAF4E3"/>
                  </a:solidFill>
                  <a:latin typeface="Arial Narrow" charset="0"/>
                  <a:cs typeface="Arial Narrow" charset="0"/>
                </a:rPr>
                <a:t>Brand</a:t>
              </a:r>
            </a:p>
          </p:txBody>
        </p:sp>
        <p:sp>
          <p:nvSpPr>
            <p:cNvPr id="32785" name="TextBox 9"/>
            <p:cNvSpPr txBox="1">
              <a:spLocks noChangeArrowheads="1"/>
            </p:cNvSpPr>
            <p:nvPr/>
          </p:nvSpPr>
          <p:spPr bwMode="auto">
            <a:xfrm>
              <a:off x="50800" y="4191857"/>
              <a:ext cx="167851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100" b="1">
                  <a:solidFill>
                    <a:srgbClr val="FAF4E3"/>
                  </a:solidFill>
                  <a:latin typeface="Arial Narrow" charset="0"/>
                  <a:cs typeface="Arial Narrow" charset="0"/>
                </a:rPr>
                <a:t>Marketing function</a:t>
              </a:r>
            </a:p>
          </p:txBody>
        </p:sp>
        <p:sp>
          <p:nvSpPr>
            <p:cNvPr id="32786" name="TextBox 10"/>
            <p:cNvSpPr txBox="1">
              <a:spLocks noChangeArrowheads="1"/>
            </p:cNvSpPr>
            <p:nvPr/>
          </p:nvSpPr>
          <p:spPr bwMode="auto">
            <a:xfrm>
              <a:off x="50800" y="4693508"/>
              <a:ext cx="167851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100" b="1">
                  <a:solidFill>
                    <a:srgbClr val="FAF4E3"/>
                  </a:solidFill>
                  <a:latin typeface="Arial Narrow" charset="0"/>
                  <a:cs typeface="Arial Narrow" charset="0"/>
                </a:rPr>
                <a:t>Marketing resources</a:t>
              </a:r>
            </a:p>
          </p:txBody>
        </p:sp>
        <p:sp>
          <p:nvSpPr>
            <p:cNvPr id="32787" name="TextBox 11"/>
            <p:cNvSpPr txBox="1">
              <a:spLocks noChangeArrowheads="1"/>
            </p:cNvSpPr>
            <p:nvPr/>
          </p:nvSpPr>
          <p:spPr bwMode="auto">
            <a:xfrm>
              <a:off x="46566" y="5173991"/>
              <a:ext cx="167851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100" b="1">
                  <a:solidFill>
                    <a:srgbClr val="FAF4E3"/>
                  </a:solidFill>
                  <a:latin typeface="Arial Narrow" charset="0"/>
                  <a:cs typeface="Arial Narrow" charset="0"/>
                </a:rPr>
                <a:t>Marketing status</a:t>
              </a:r>
            </a:p>
          </p:txBody>
        </p:sp>
        <p:sp>
          <p:nvSpPr>
            <p:cNvPr id="32788" name="TextBox 12"/>
            <p:cNvSpPr txBox="1">
              <a:spLocks noChangeArrowheads="1"/>
            </p:cNvSpPr>
            <p:nvPr/>
          </p:nvSpPr>
          <p:spPr bwMode="auto">
            <a:xfrm>
              <a:off x="46566" y="5675640"/>
              <a:ext cx="167851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100" b="1" dirty="0">
                  <a:solidFill>
                    <a:schemeClr val="bg1"/>
                  </a:solidFill>
                  <a:latin typeface="Arial Narrow" charset="0"/>
                  <a:cs typeface="Arial Narrow" charset="0"/>
                </a:rPr>
                <a:t>Audience understanding</a:t>
              </a:r>
            </a:p>
          </p:txBody>
        </p:sp>
        <p:sp>
          <p:nvSpPr>
            <p:cNvPr id="32789" name="TextBox 13"/>
            <p:cNvSpPr txBox="1">
              <a:spLocks noChangeArrowheads="1"/>
            </p:cNvSpPr>
            <p:nvPr/>
          </p:nvSpPr>
          <p:spPr bwMode="auto">
            <a:xfrm>
              <a:off x="4228" y="1234883"/>
              <a:ext cx="193251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solidFill>
                    <a:schemeClr val="bg1"/>
                  </a:solidFill>
                  <a:latin typeface="Arial Narrow" charset="0"/>
                  <a:cs typeface="Arial Narrow" charset="0"/>
                </a:rPr>
                <a:t>The evolution of </a:t>
              </a:r>
            </a:p>
            <a:p>
              <a:r>
                <a:rPr lang="en-US">
                  <a:solidFill>
                    <a:schemeClr val="bg1"/>
                  </a:solidFill>
                  <a:latin typeface="Arial Narrow" charset="0"/>
                  <a:cs typeface="Arial Narrow" charset="0"/>
                </a:rPr>
                <a:t>arts management</a:t>
              </a:r>
            </a:p>
          </p:txBody>
        </p:sp>
      </p:grpSp>
      <p:sp>
        <p:nvSpPr>
          <p:cNvPr id="15" name="Rectangle 14"/>
          <p:cNvSpPr/>
          <p:nvPr/>
        </p:nvSpPr>
        <p:spPr>
          <a:xfrm>
            <a:off x="1789113" y="2422525"/>
            <a:ext cx="5322887" cy="333375"/>
          </a:xfrm>
          <a:prstGeom prst="rect">
            <a:avLst/>
          </a:prstGeom>
          <a:solidFill>
            <a:srgbClr val="B3CE61"/>
          </a:solidFill>
          <a:ln>
            <a:solidFill>
              <a:srgbClr val="B3CE6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2774" name="TextBox 15"/>
          <p:cNvSpPr txBox="1">
            <a:spLocks noChangeArrowheads="1"/>
          </p:cNvSpPr>
          <p:nvPr/>
        </p:nvSpPr>
        <p:spPr bwMode="auto">
          <a:xfrm>
            <a:off x="3797300" y="2433638"/>
            <a:ext cx="1325563"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300">
                <a:solidFill>
                  <a:schemeClr val="bg1"/>
                </a:solidFill>
                <a:latin typeface="Arial Narrow" charset="0"/>
                <a:cs typeface="Arial Narrow" charset="0"/>
              </a:rPr>
              <a:t>PRODUCT - LED</a:t>
            </a:r>
          </a:p>
        </p:txBody>
      </p:sp>
      <p:sp>
        <p:nvSpPr>
          <p:cNvPr id="17" name="Rectangle 16"/>
          <p:cNvSpPr/>
          <p:nvPr/>
        </p:nvSpPr>
        <p:spPr>
          <a:xfrm>
            <a:off x="3708400" y="5675313"/>
            <a:ext cx="1414463" cy="350837"/>
          </a:xfrm>
          <a:prstGeom prst="rect">
            <a:avLst/>
          </a:prstGeom>
          <a:solidFill>
            <a:srgbClr val="75BCD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97DEFF"/>
              </a:solidFill>
            </a:endParaRPr>
          </a:p>
        </p:txBody>
      </p:sp>
      <p:sp>
        <p:nvSpPr>
          <p:cNvPr id="20" name="Rectangle 19"/>
          <p:cNvSpPr/>
          <p:nvPr/>
        </p:nvSpPr>
        <p:spPr>
          <a:xfrm>
            <a:off x="2216150" y="5675313"/>
            <a:ext cx="1003300" cy="350837"/>
          </a:xfrm>
          <a:prstGeom prst="rect">
            <a:avLst/>
          </a:prstGeom>
          <a:solidFill>
            <a:srgbClr val="A3D3E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97DEFF"/>
              </a:solidFill>
            </a:endParaRPr>
          </a:p>
        </p:txBody>
      </p:sp>
      <p:sp>
        <p:nvSpPr>
          <p:cNvPr id="22" name="Rectangle 21"/>
          <p:cNvSpPr/>
          <p:nvPr/>
        </p:nvSpPr>
        <p:spPr>
          <a:xfrm>
            <a:off x="5408613" y="5680075"/>
            <a:ext cx="1493837" cy="441325"/>
          </a:xfrm>
          <a:prstGeom prst="rect">
            <a:avLst/>
          </a:prstGeom>
          <a:solidFill>
            <a:srgbClr val="46A6C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97DEFF"/>
              </a:solidFill>
            </a:endParaRPr>
          </a:p>
        </p:txBody>
      </p:sp>
      <p:sp>
        <p:nvSpPr>
          <p:cNvPr id="32778" name="TextBox 22"/>
          <p:cNvSpPr txBox="1">
            <a:spLocks noChangeArrowheads="1"/>
          </p:cNvSpPr>
          <p:nvPr/>
        </p:nvSpPr>
        <p:spPr bwMode="auto">
          <a:xfrm>
            <a:off x="2260600" y="5665788"/>
            <a:ext cx="114141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b="1" dirty="0">
                <a:latin typeface="InfoTextBook-Roman" charset="0"/>
                <a:cs typeface="InfoTextBook-Roman" charset="0"/>
              </a:rPr>
              <a:t>Irrelevant</a:t>
            </a:r>
          </a:p>
        </p:txBody>
      </p:sp>
      <p:sp>
        <p:nvSpPr>
          <p:cNvPr id="32779" name="TextBox 23"/>
          <p:cNvSpPr txBox="1">
            <a:spLocks noChangeArrowheads="1"/>
          </p:cNvSpPr>
          <p:nvPr/>
        </p:nvSpPr>
        <p:spPr bwMode="auto">
          <a:xfrm>
            <a:off x="3708400" y="5662613"/>
            <a:ext cx="141763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200" b="1" dirty="0">
                <a:solidFill>
                  <a:srgbClr val="000000"/>
                </a:solidFill>
                <a:latin typeface="InfoTextBook-Roman" charset="0"/>
                <a:cs typeface="InfoTextBook-Roman" charset="0"/>
              </a:rPr>
              <a:t>Media consumption</a:t>
            </a:r>
          </a:p>
        </p:txBody>
      </p:sp>
      <p:sp>
        <p:nvSpPr>
          <p:cNvPr id="32780" name="TextBox 24"/>
          <p:cNvSpPr txBox="1">
            <a:spLocks noChangeArrowheads="1"/>
          </p:cNvSpPr>
          <p:nvPr/>
        </p:nvSpPr>
        <p:spPr bwMode="auto">
          <a:xfrm>
            <a:off x="5395913" y="5665788"/>
            <a:ext cx="16446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200" b="1" dirty="0">
                <a:solidFill>
                  <a:srgbClr val="000000"/>
                </a:solidFill>
                <a:latin typeface="InfoTextBook-Roman" charset="0"/>
                <a:cs typeface="InfoTextBook-Roman" charset="0"/>
              </a:rPr>
              <a:t>Profile and </a:t>
            </a:r>
            <a:r>
              <a:rPr lang="en-US" sz="1200" b="1" dirty="0" err="1">
                <a:solidFill>
                  <a:srgbClr val="000000"/>
                </a:solidFill>
                <a:latin typeface="InfoTextBook-Roman" charset="0"/>
                <a:cs typeface="InfoTextBook-Roman" charset="0"/>
              </a:rPr>
              <a:t>behaviour</a:t>
            </a:r>
            <a:r>
              <a:rPr lang="en-US" sz="1200" b="1" dirty="0">
                <a:solidFill>
                  <a:srgbClr val="000000"/>
                </a:solidFill>
                <a:latin typeface="InfoTextBook-Roman" charset="0"/>
                <a:cs typeface="InfoTextBook-Roman" charset="0"/>
              </a:rPr>
              <a:t> of current attenders</a:t>
            </a:r>
          </a:p>
        </p:txBody>
      </p:sp>
      <p:pic>
        <p:nvPicPr>
          <p:cNvPr id="32781" name="Picture 11"/>
          <p:cNvPicPr>
            <a:picLocks noChangeAspect="1" noChangeArrowheads="1"/>
          </p:cNvPicPr>
          <p:nvPr/>
        </p:nvPicPr>
        <p:blipFill>
          <a:blip r:embed="rId6">
            <a:extLst>
              <a:ext uri="{28A0092B-C50C-407E-A947-70E740481C1C}">
                <a14:useLocalDpi xmlns:a14="http://schemas.microsoft.com/office/drawing/2010/main" val="0"/>
              </a:ext>
            </a:extLst>
          </a:blip>
          <a:srcRect l="78554" t="35327" r="7516" b="46181"/>
          <a:stretch>
            <a:fillRect/>
          </a:stretch>
        </p:blipFill>
        <p:spPr bwMode="auto">
          <a:xfrm>
            <a:off x="7500938" y="5949950"/>
            <a:ext cx="1338262"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74497263"/>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a:xfrm>
            <a:off x="1181100" y="1905000"/>
            <a:ext cx="6959600" cy="3352800"/>
          </a:xfrm>
        </p:spPr>
        <p:txBody>
          <a:bodyPr>
            <a:noAutofit/>
          </a:bodyPr>
          <a:lstStyle/>
          <a:p>
            <a:pPr algn="l" eaLnBrk="1" hangingPunct="1"/>
            <a:r>
              <a:rPr lang="en-US" sz="7600" b="1" dirty="0" smtClean="0">
                <a:solidFill>
                  <a:srgbClr val="FF6600"/>
                </a:solidFill>
                <a:latin typeface="InfoTextBook-Roman" charset="0"/>
                <a:ea typeface="ＭＳ Ｐゴシック" charset="0"/>
                <a:cs typeface="InfoTextBook-Roman" charset="0"/>
              </a:rPr>
              <a:t>The birth of </a:t>
            </a:r>
            <a:br>
              <a:rPr lang="en-US" sz="7600" b="1" dirty="0" smtClean="0">
                <a:solidFill>
                  <a:srgbClr val="FF6600"/>
                </a:solidFill>
                <a:latin typeface="InfoTextBook-Roman" charset="0"/>
                <a:ea typeface="ＭＳ Ｐゴシック" charset="0"/>
                <a:cs typeface="InfoTextBook-Roman" charset="0"/>
              </a:rPr>
            </a:br>
            <a:r>
              <a:rPr lang="en-US" sz="7600" b="1" dirty="0" smtClean="0">
                <a:latin typeface="InfoTextBook-Roman" charset="0"/>
                <a:ea typeface="ＭＳ Ｐゴシック" charset="0"/>
                <a:cs typeface="InfoTextBook-Roman" charset="0"/>
              </a:rPr>
              <a:t>arts marketing</a:t>
            </a:r>
            <a:r>
              <a:rPr lang="en-US" sz="7600" b="1" dirty="0">
                <a:latin typeface="InfoTextBook-Roman" charset="0"/>
                <a:ea typeface="ＭＳ Ｐゴシック" charset="0"/>
                <a:cs typeface="InfoTextBook-Roman" charset="0"/>
              </a:rPr>
              <a:t/>
            </a:r>
            <a:br>
              <a:rPr lang="en-US" sz="7600" b="1" dirty="0">
                <a:latin typeface="InfoTextBook-Roman" charset="0"/>
                <a:ea typeface="ＭＳ Ｐゴシック" charset="0"/>
                <a:cs typeface="InfoTextBook-Roman" charset="0"/>
              </a:rPr>
            </a:br>
            <a:endParaRPr lang="en-US" sz="7600" dirty="0">
              <a:latin typeface="InfoTextBook-Roman" charset="0"/>
              <a:ea typeface="ＭＳ Ｐゴシック" charset="0"/>
              <a:cs typeface="InfoTextBook-Roman" charset="0"/>
            </a:endParaRPr>
          </a:p>
        </p:txBody>
      </p:sp>
      <p:pic>
        <p:nvPicPr>
          <p:cNvPr id="20483" name="Picture 11"/>
          <p:cNvPicPr>
            <a:picLocks noChangeAspect="1" noChangeArrowheads="1"/>
          </p:cNvPicPr>
          <p:nvPr/>
        </p:nvPicPr>
        <p:blipFill>
          <a:blip r:embed="rId3">
            <a:extLst>
              <a:ext uri="{28A0092B-C50C-407E-A947-70E740481C1C}">
                <a14:useLocalDpi xmlns:a14="http://schemas.microsoft.com/office/drawing/2010/main" val="0"/>
              </a:ext>
            </a:extLst>
          </a:blip>
          <a:srcRect l="78554" t="35327" r="7516" b="46181"/>
          <a:stretch>
            <a:fillRect/>
          </a:stretch>
        </p:blipFill>
        <p:spPr bwMode="auto">
          <a:xfrm>
            <a:off x="7596188" y="6021388"/>
            <a:ext cx="1243012"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Picture 11"/>
          <p:cNvPicPr>
            <a:picLocks noChangeAspect="1" noChangeArrowheads="1"/>
          </p:cNvPicPr>
          <p:nvPr/>
        </p:nvPicPr>
        <p:blipFill>
          <a:blip r:embed="rId3">
            <a:extLst>
              <a:ext uri="{28A0092B-C50C-407E-A947-70E740481C1C}">
                <a14:useLocalDpi xmlns:a14="http://schemas.microsoft.com/office/drawing/2010/main" val="0"/>
              </a:ext>
            </a:extLst>
          </a:blip>
          <a:srcRect l="78554" t="35327" r="7516" b="46181"/>
          <a:stretch>
            <a:fillRect/>
          </a:stretch>
        </p:blipFill>
        <p:spPr bwMode="auto">
          <a:xfrm>
            <a:off x="7500938" y="5949950"/>
            <a:ext cx="1338262"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4676072"/>
      </p:ext>
    </p:extLst>
  </p:cSld>
  <p:clrMapOvr>
    <a:masterClrMapping/>
  </p:clrMapOvr>
  <p:transition xmlns:p14="http://schemas.microsoft.com/office/powerpoint/2010/main" spd="slow" advClick="0"/>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a:xfrm>
            <a:off x="736600" y="1206500"/>
            <a:ext cx="7747000" cy="3352800"/>
          </a:xfrm>
        </p:spPr>
        <p:txBody>
          <a:bodyPr>
            <a:noAutofit/>
          </a:bodyPr>
          <a:lstStyle/>
          <a:p>
            <a:pPr algn="l" eaLnBrk="1" hangingPunct="1"/>
            <a:r>
              <a:rPr lang="en-US" sz="7600" b="1" dirty="0" smtClean="0">
                <a:solidFill>
                  <a:srgbClr val="FF6600"/>
                </a:solidFill>
                <a:latin typeface="InfoTextBook-Roman" charset="0"/>
                <a:ea typeface="ＭＳ Ｐゴシック" charset="0"/>
                <a:cs typeface="InfoTextBook-Roman" charset="0"/>
              </a:rPr>
              <a:t>Audience </a:t>
            </a:r>
            <a:br>
              <a:rPr lang="en-US" sz="7600" b="1" dirty="0" smtClean="0">
                <a:solidFill>
                  <a:srgbClr val="FF6600"/>
                </a:solidFill>
                <a:latin typeface="InfoTextBook-Roman" charset="0"/>
                <a:ea typeface="ＭＳ Ｐゴシック" charset="0"/>
                <a:cs typeface="InfoTextBook-Roman" charset="0"/>
              </a:rPr>
            </a:br>
            <a:r>
              <a:rPr lang="en-US" sz="7600" b="1" dirty="0" smtClean="0">
                <a:latin typeface="InfoTextBook-Roman" charset="0"/>
                <a:ea typeface="ＭＳ Ｐゴシック" charset="0"/>
                <a:cs typeface="InfoTextBook-Roman" charset="0"/>
              </a:rPr>
              <a:t>under-development</a:t>
            </a:r>
            <a:endParaRPr lang="en-US" sz="7600" dirty="0">
              <a:latin typeface="InfoTextBook-Roman" charset="0"/>
              <a:ea typeface="ＭＳ Ｐゴシック" charset="0"/>
              <a:cs typeface="InfoTextBook-Roman" charset="0"/>
            </a:endParaRPr>
          </a:p>
        </p:txBody>
      </p:sp>
      <p:pic>
        <p:nvPicPr>
          <p:cNvPr id="20483" name="Picture 11"/>
          <p:cNvPicPr>
            <a:picLocks noChangeAspect="1" noChangeArrowheads="1"/>
          </p:cNvPicPr>
          <p:nvPr/>
        </p:nvPicPr>
        <p:blipFill>
          <a:blip r:embed="rId3">
            <a:extLst>
              <a:ext uri="{28A0092B-C50C-407E-A947-70E740481C1C}">
                <a14:useLocalDpi xmlns:a14="http://schemas.microsoft.com/office/drawing/2010/main" val="0"/>
              </a:ext>
            </a:extLst>
          </a:blip>
          <a:srcRect l="78554" t="35327" r="7516" b="46181"/>
          <a:stretch>
            <a:fillRect/>
          </a:stretch>
        </p:blipFill>
        <p:spPr bwMode="auto">
          <a:xfrm>
            <a:off x="7596188" y="6021388"/>
            <a:ext cx="1243012"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Picture 11"/>
          <p:cNvPicPr>
            <a:picLocks noChangeAspect="1" noChangeArrowheads="1"/>
          </p:cNvPicPr>
          <p:nvPr/>
        </p:nvPicPr>
        <p:blipFill>
          <a:blip r:embed="rId3">
            <a:extLst>
              <a:ext uri="{28A0092B-C50C-407E-A947-70E740481C1C}">
                <a14:useLocalDpi xmlns:a14="http://schemas.microsoft.com/office/drawing/2010/main" val="0"/>
              </a:ext>
            </a:extLst>
          </a:blip>
          <a:srcRect l="78554" t="35327" r="7516" b="46181"/>
          <a:stretch>
            <a:fillRect/>
          </a:stretch>
        </p:blipFill>
        <p:spPr bwMode="auto">
          <a:xfrm>
            <a:off x="7500938" y="5949950"/>
            <a:ext cx="1338262"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8276645"/>
      </p:ext>
    </p:extLst>
  </p:cSld>
  <p:clrMapOvr>
    <a:masterClrMapping/>
  </p:clrMapOvr>
  <p:transition xmlns:p14="http://schemas.microsoft.com/office/powerpoint/2010/main" spd="slow" advClick="0"/>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803</TotalTime>
  <Words>6547</Words>
  <Application>Microsoft Macintosh PowerPoint</Application>
  <PresentationFormat>On-screen Show (4:3)</PresentationFormat>
  <Paragraphs>555</Paragraphs>
  <Slides>52</Slides>
  <Notes>52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52</vt:i4>
      </vt:variant>
    </vt:vector>
  </HeadingPairs>
  <TitlesOfParts>
    <vt:vector size="54" baseType="lpstr">
      <vt:lpstr>Office Theme</vt:lpstr>
      <vt:lpstr>Document</vt:lpstr>
      <vt:lpstr>Long live the audience!  Jo Taylor  Consultant at Morris Hargreaves McIntyre</vt:lpstr>
      <vt:lpstr>1947</vt:lpstr>
      <vt:lpstr>PowerPoint Presentation</vt:lpstr>
      <vt:lpstr>7 May 1979  Wave goodbye to your funding  </vt:lpstr>
      <vt:lpstr>PowerPoint Presentation</vt:lpstr>
      <vt:lpstr>PowerPoint Presentation</vt:lpstr>
      <vt:lpstr>PowerPoint Presentation</vt:lpstr>
      <vt:lpstr>The birth of  arts marketing </vt:lpstr>
      <vt:lpstr>Audience  under-development</vt:lpstr>
      <vt:lpstr>PowerPoint Presentation</vt:lpstr>
      <vt:lpstr>Programming by numbers</vt:lpstr>
      <vt:lpstr>Marketing tail wagging  the artistic dog?</vt:lpstr>
      <vt:lpstr>1997</vt:lpstr>
      <vt:lpstr>2004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Why won’t  audiences behave?</vt:lpstr>
      <vt:lpstr>PowerPoint Presentation</vt:lpstr>
      <vt:lpstr>PowerPoint Presentation</vt:lpstr>
      <vt:lpstr>PowerPoint Presentation</vt:lpstr>
      <vt:lpstr>PowerPoint Presentation</vt:lpstr>
      <vt:lpstr>Market share or shared market?</vt:lpstr>
      <vt:lpstr>PowerPoint Presentation</vt:lpstr>
      <vt:lpstr>We can’t stand in the way of democracy</vt:lpstr>
      <vt:lpstr>Horizontal subscription  anyone?</vt:lpstr>
      <vt:lpstr>Keep up, the audience are racing ahead of us…</vt:lpstr>
      <vt:lpstr>Audiences haven’t lost their imaginations</vt:lpstr>
      <vt:lpstr>Never underestimate the intelligence of the audience</vt:lpstr>
      <vt:lpstr>Intelligence &amp; insight</vt:lpstr>
      <vt:lpstr>We are all so much better than this…</vt:lpstr>
      <vt:lpstr>It’s ours for the taking…</vt:lpstr>
      <vt:lpstr>The arts can do all this…</vt:lpstr>
      <vt:lpstr>PowerPoint Presentation</vt:lpstr>
      <vt:lpstr>PowerPoint Presentation</vt:lpstr>
      <vt:lpstr>PowerPoint Presentation</vt:lpstr>
      <vt:lpstr>PowerPoint Presentation</vt:lpstr>
      <vt:lpstr>Let’s get creative (or die)</vt:lpstr>
      <vt:lpstr>2010 Count it on one hand  </vt:lpstr>
      <vt:lpstr>Don’t wait to be asked</vt:lpstr>
      <vt:lpstr>Facing forward.</vt:lpstr>
      <vt:lpstr>   Jo Taylor   jo.taylor@lateralthinkers.com @JoeyTaylor</vt:lpstr>
      <vt:lpstr>PowerPoint Presentation</vt:lpstr>
    </vt:vector>
  </TitlesOfParts>
  <Company>Morris Hargreaves McIntyre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We’ve got plenty of data  We need more insight  Jo Taylor  Consultant at Morris Hargreaves McIntyre</dc:title>
  <dc:creator>MHMAirbook1 MHM</dc:creator>
  <cp:lastModifiedBy>MHMAirbook1 MHM</cp:lastModifiedBy>
  <cp:revision>112</cp:revision>
  <cp:lastPrinted>2012-11-15T14:38:25Z</cp:lastPrinted>
  <dcterms:created xsi:type="dcterms:W3CDTF">2012-11-14T13:47:48Z</dcterms:created>
  <dcterms:modified xsi:type="dcterms:W3CDTF">2012-11-19T14:58:33Z</dcterms:modified>
</cp:coreProperties>
</file>